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65"/>
  </p:notesMasterIdLst>
  <p:sldIdLst>
    <p:sldId id="263" r:id="rId3"/>
    <p:sldId id="381" r:id="rId4"/>
    <p:sldId id="553" r:id="rId5"/>
    <p:sldId id="260" r:id="rId6"/>
    <p:sldId id="382" r:id="rId7"/>
    <p:sldId id="750" r:id="rId8"/>
    <p:sldId id="751" r:id="rId9"/>
    <p:sldId id="752" r:id="rId10"/>
    <p:sldId id="384" r:id="rId11"/>
    <p:sldId id="385" r:id="rId12"/>
    <p:sldId id="758" r:id="rId13"/>
    <p:sldId id="760" r:id="rId14"/>
    <p:sldId id="759" r:id="rId15"/>
    <p:sldId id="765" r:id="rId16"/>
    <p:sldId id="766" r:id="rId17"/>
    <p:sldId id="768" r:id="rId18"/>
    <p:sldId id="769" r:id="rId19"/>
    <p:sldId id="386" r:id="rId20"/>
    <p:sldId id="302" r:id="rId21"/>
    <p:sldId id="303" r:id="rId22"/>
    <p:sldId id="304" r:id="rId23"/>
    <p:sldId id="305" r:id="rId24"/>
    <p:sldId id="306" r:id="rId25"/>
    <p:sldId id="307" r:id="rId26"/>
    <p:sldId id="469" r:id="rId27"/>
    <p:sldId id="470" r:id="rId28"/>
    <p:sldId id="471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1" r:id="rId38"/>
    <p:sldId id="482" r:id="rId39"/>
    <p:sldId id="483" r:id="rId40"/>
    <p:sldId id="440" r:id="rId41"/>
    <p:sldId id="484" r:id="rId42"/>
    <p:sldId id="485" r:id="rId43"/>
    <p:sldId id="486" r:id="rId44"/>
    <p:sldId id="551" r:id="rId45"/>
    <p:sldId id="552" r:id="rId46"/>
    <p:sldId id="487" r:id="rId47"/>
    <p:sldId id="535" r:id="rId48"/>
    <p:sldId id="387" r:id="rId49"/>
    <p:sldId id="266" r:id="rId50"/>
    <p:sldId id="388" r:id="rId51"/>
    <p:sldId id="389" r:id="rId52"/>
    <p:sldId id="392" r:id="rId53"/>
    <p:sldId id="394" r:id="rId54"/>
    <p:sldId id="395" r:id="rId55"/>
    <p:sldId id="396" r:id="rId56"/>
    <p:sldId id="404" r:id="rId57"/>
    <p:sldId id="405" r:id="rId58"/>
    <p:sldId id="406" r:id="rId59"/>
    <p:sldId id="408" r:id="rId60"/>
    <p:sldId id="409" r:id="rId61"/>
    <p:sldId id="410" r:id="rId62"/>
    <p:sldId id="411" r:id="rId63"/>
    <p:sldId id="41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5B4"/>
    <a:srgbClr val="CC00FF"/>
    <a:srgbClr val="FFFFFF"/>
    <a:srgbClr val="AACE99"/>
    <a:srgbClr val="ABCE9A"/>
    <a:srgbClr val="006600"/>
    <a:srgbClr val="E56D18"/>
    <a:srgbClr val="FAD99B"/>
    <a:srgbClr val="F8B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2744" autoAdjust="0"/>
  </p:normalViewPr>
  <p:slideViewPr>
    <p:cSldViewPr snapToGrid="0" snapToObjects="1">
      <p:cViewPr varScale="1">
        <p:scale>
          <a:sx n="56" d="100"/>
          <a:sy n="56" d="100"/>
        </p:scale>
        <p:origin x="1028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183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22A02-4D0F-43F7-8578-2A486FE422A2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5B881-040F-416C-AB2E-B6E97E2AA2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56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5B881-040F-416C-AB2E-B6E97E2AA2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08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5B881-040F-416C-AB2E-B6E97E2AA2E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44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5B881-040F-416C-AB2E-B6E97E2AA2E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30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5B881-040F-416C-AB2E-B6E97E2AA2E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392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5B881-040F-416C-AB2E-B6E97E2AA2E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92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AE882-252E-4B18-B851-34198A1E84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138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5B881-040F-416C-AB2E-B6E97E2AA2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615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通常包含：进化计算和群智能两大类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5B881-040F-416C-AB2E-B6E97E2AA2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55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3477727A-25F1-4769-BE2F-C52FF49468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205AB03C-88D9-4845-A07F-C0DFDADF1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塔夫茨医学中心</a:t>
            </a:r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75908526-DF92-4CDA-9B9B-08438638FF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BC23AB0-EAFE-47BC-8E11-F1F878500EE3}" type="slidenum">
              <a:rPr lang="zh-CN" altLang="en-US" smtClean="0">
                <a:latin typeface="Calibri" panose="020F0502020204030204" pitchFamily="34" charset="0"/>
              </a:rPr>
              <a:pPr/>
              <a:t>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一种序列性的学习，具体参见课本</a:t>
            </a:r>
            <a:r>
              <a:rPr lang="en-US" altLang="zh-CN" dirty="0"/>
              <a:t>1.8.2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4B806-E87B-4E6F-BB55-DC3DBB36AC7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559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在学习的过程中发现问题，自己去纠正：打电话过程中，不知道过程是怎么样，但知道这样的过程引起的结果就是怀的，下次就会进行纠正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见课本</a:t>
            </a:r>
            <a:r>
              <a:rPr lang="en-US" altLang="zh-CN" dirty="0"/>
              <a:t>1.2.1</a:t>
            </a:r>
            <a:r>
              <a:rPr lang="zh-CN" altLang="en-US" dirty="0"/>
              <a:t>中的</a:t>
            </a:r>
            <a:r>
              <a:rPr lang="en-US" altLang="zh-CN" dirty="0"/>
              <a:t>3.</a:t>
            </a:r>
            <a:r>
              <a:rPr lang="zh-CN" altLang="en-US" dirty="0"/>
              <a:t>强化学习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4B806-E87B-4E6F-BB55-DC3DBB36AC7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032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4B806-E87B-4E6F-BB55-DC3DBB36AC7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01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5B881-040F-416C-AB2E-B6E97E2AA2E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691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5B881-040F-416C-AB2E-B6E97E2AA2E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5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6A6F-4B07-CB4D-81AF-4B57D711D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C3F50-BF1C-2D40-86FF-A3021CB35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4F4B-5E72-3344-B7FD-082C4A56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0C157-0E01-ED47-99A4-74BF511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0C63-F61D-6345-9434-2804D722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2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0EB8-6690-2B48-BE78-112D8BCF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804D9-0754-8048-8598-4A377A7E5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F6634-6D6B-BE4E-9867-87B6600B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FB9CE-9136-024F-B4C7-44EF30A3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D31B8-C17C-2245-A652-D295ABD5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165C4-F7AB-E342-AF33-FF746C07C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98C96-3DB1-B74E-8205-91ADB14D9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4CD0D-B91A-1542-B346-0DB05C1E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CDA7-8112-D44A-9828-98279496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69BD3-63D8-0445-AA94-17FEF370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05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88458"/>
            <a:ext cx="12192000" cy="2656114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0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1311695"/>
            <a:ext cx="10894768" cy="5221840"/>
          </a:xfrm>
        </p:spPr>
        <p:txBody>
          <a:bodyPr/>
          <a:lstStyle>
            <a:lvl1pPr>
              <a:buClr>
                <a:srgbClr val="0070C0"/>
              </a:buClr>
              <a:defRPr sz="2800" b="1" cap="none" baseline="0">
                <a:latin typeface="Times New Roman" panose="02020603050405020304" pitchFamily="18" charset="0"/>
              </a:defRPr>
            </a:lvl1pPr>
            <a:lvl2pPr>
              <a:defRPr sz="2400" cap="none" baseline="0">
                <a:latin typeface="Times New Roman" panose="02020603050405020304" pitchFamily="18" charset="0"/>
              </a:defRPr>
            </a:lvl2pPr>
            <a:lvl3pPr>
              <a:defRPr sz="2000" cap="none" baseline="0">
                <a:latin typeface="Times New Roman" panose="02020603050405020304" pitchFamily="18" charset="0"/>
              </a:defRPr>
            </a:lvl3pPr>
            <a:lvl4pPr>
              <a:defRPr sz="2000" cap="none" baseline="0">
                <a:latin typeface="Times New Roman" panose="02020603050405020304" pitchFamily="18" charset="0"/>
              </a:defRPr>
            </a:lvl4pPr>
            <a:lvl5pPr>
              <a:defRPr sz="2000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3486-D604-45AA-9A27-2F7463C1138D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CC2-E118-4802-8939-B4382FC01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539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62A22-93FC-47F5-9405-CF29BBB76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EA8A4-34CA-446F-807D-975EA42B4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F865E-CA17-47E7-AC6F-2E70448F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1B94F-1E00-4902-93B5-5C276F5F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04A56-3718-4DA8-84BA-24F80B29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53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226A7-7AF2-4C1C-BF82-E5EB24F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6210-B089-4C1D-B068-24CEAF94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1pPr>
            <a:lvl2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2pPr>
            <a:lvl3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3pPr>
            <a:lvl4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4pPr>
            <a:lvl5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2F7AAA-0FFF-47BD-817B-5C53CE41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6EA1C-636A-4772-A3D4-5341EEFE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E16D9-35D2-4BF2-9C6E-F4DA7D8F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75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34003-CB08-44F1-ACCE-2600BA21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FF597-BE10-482F-AFA6-5434E9D3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E6C5F-C417-4C81-AE34-7C5C397E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0B20D-55EF-47E2-A68B-AD444E8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ED7AA-0EF5-42A6-A9FF-7DAD9F3A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744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570D0-5582-4565-8935-20B9522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8A4E4-F364-45E5-AC86-FC9E635F9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9EBE8F-B429-4D08-B412-F9B295AD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A619A-48DB-4F5A-AF20-837DD195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BC356A-D399-4D16-A007-63495226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9AFDD-04EA-4C2C-902A-69E1AE14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622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5A78C-9BBE-4DF6-ADCB-A1D00D11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A704DE-3827-41B8-B162-8D067385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7E1E6-AEB3-4855-B8D6-DDC0B9D2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414CF8-820F-43C8-9A41-4394EFC5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933EF-2481-447E-A3CF-A9C5ED1CD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C6BCE-E2B9-4D1B-8E8B-D11E50AC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9EB9A2-BA60-4760-9EEC-21056D1F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0D255F-9E2E-4408-9072-FCBF1A62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420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AE646-A66D-447C-BD86-9E217E53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404B80-A1F3-41A4-910B-45FBCDB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15A0EB-D4D8-4B43-AB62-BD419545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9E0A2-3868-4BC1-9F69-9C3ABBE8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64F6-7A34-1643-94B7-33BF6205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3539-D058-B945-913F-F198DDA2D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5948E-B2F5-734C-8F1F-DCA73617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B6B3B-F984-BD4E-B65F-59DC16AC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FBDFD-DCA4-0440-B7C6-AC476392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76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F7CF45-9290-46FC-9BB6-3F9BF9F0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0186B4-7221-4D91-BD24-D33F03CB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4E7BE2-9003-40E7-9852-319D681D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528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66FC6-A4E6-4C7B-89E9-20FF6DB5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39B80-DD84-49E5-A393-2ED87064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B15AF-8172-4F99-A80C-CD7D1335E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DCA43-A566-4921-A617-9C8D47E9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8C340A-3473-436A-9C30-F2477A7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15CBD-A6B7-4891-A04E-752ADABB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976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C4909-9CA3-45AE-A989-E639415E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DD620A-17F1-4238-B6DB-A1C20CC91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9B654D-CF98-4E8F-AC29-C7A555F3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BA53E-3FC3-4BBE-BEB6-231E5AC3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2D8D9-A0EB-4199-ABDA-946ABFA1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FBFF09-1F73-4A04-909B-67E01F8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98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99CC-DAAD-4B9A-9EB1-83B40F0D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85394F-94CD-44E8-82CC-E636BF227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5DB17-F944-4EFA-85E3-4CC6D31F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15384-5B68-497B-823F-0DCC7389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C69A8-E0FF-4392-B831-86EB02D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1300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D94C66-EC1B-4E91-8FEA-3883782C4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47F7A-03B7-424E-92CA-CCB6B934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805BE-E743-49AD-AA83-24679E43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BF7ED-D63C-4242-AC72-EE1FA2F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6E69C-F1F7-4F39-8725-D619C12F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6539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1311695"/>
            <a:ext cx="10894768" cy="5221840"/>
          </a:xfrm>
        </p:spPr>
        <p:txBody>
          <a:bodyPr/>
          <a:lstStyle>
            <a:lvl1pPr>
              <a:buClr>
                <a:srgbClr val="0070C0"/>
              </a:buClr>
              <a:defRPr sz="2800" b="1" cap="none" baseline="0">
                <a:latin typeface="Times New Roman" panose="02020603050405020304" pitchFamily="18" charset="0"/>
              </a:defRPr>
            </a:lvl1pPr>
            <a:lvl2pPr>
              <a:defRPr sz="2400" cap="none" baseline="0">
                <a:latin typeface="Times New Roman" panose="02020603050405020304" pitchFamily="18" charset="0"/>
              </a:defRPr>
            </a:lvl2pPr>
            <a:lvl3pPr>
              <a:defRPr sz="2000" cap="none" baseline="0">
                <a:latin typeface="Times New Roman" panose="02020603050405020304" pitchFamily="18" charset="0"/>
              </a:defRPr>
            </a:lvl3pPr>
            <a:lvl4pPr>
              <a:defRPr sz="2000" cap="none" baseline="0">
                <a:latin typeface="Times New Roman" panose="02020603050405020304" pitchFamily="18" charset="0"/>
              </a:defRPr>
            </a:lvl4pPr>
            <a:lvl5pPr>
              <a:defRPr sz="2000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3486-D604-45AA-9A27-2F7463C1138D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CC2-E118-4802-8939-B4382FC01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013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5" y="369832"/>
            <a:ext cx="5773783" cy="601526"/>
          </a:xfrm>
        </p:spPr>
        <p:txBody>
          <a:bodyPr>
            <a:no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8" y="350058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6" y="350057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89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2866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9895-3CE0-FF4F-AA14-3C2CFCCA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441F-6DCB-DD41-85B2-71E725812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1637-C62F-AF4A-93D4-BF1B0D17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7B66B-4E6E-DF48-A59D-CA8B9B36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09A2A-D372-1646-853C-A77A5CAB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3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74BF-817D-BB4F-B5CB-5880EB7B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1E02-3FFA-5340-8403-78292972E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4CFDB-19D4-DD48-A371-0C115805F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F1AD2-D52B-2346-8B32-61B4059A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96266-652E-6E41-873E-1DBE3D21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ECA4-3D3B-AD47-A4EC-C3070ED4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86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CB35-3572-904B-9E6B-39EFBEAB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3C0-6D6E-CA40-87F0-9BAAF46C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E8D2A-3882-7F4D-88CD-121D1195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2AF59-29D6-EB4C-8360-454DD3999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5B055-CACB-5741-9D25-D4DCED95B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5E6E2-C5AF-9940-8E47-D8EBB334E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4D2DA-9AA4-0E46-92F7-770DD2B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0BF89-B9D5-1B49-957B-784BB07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3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C7B-4848-B540-9C76-7A599F01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178F1-16B9-E746-BBE7-BAC7DE8E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FEF38-1643-C042-80A6-C8F5E533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B572A-B44B-E64A-9A31-38F6F495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4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18BB7-46E5-0640-AB3B-524A01B9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FB13B-A9A1-8449-BF56-6171457D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6478-1090-0748-B571-53D9051A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6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430A-4EE1-1F42-86B5-E2D81076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44398-A5BF-A34F-9B3F-A6B0015F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84985-4E08-9241-B3B0-33D371812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306E8-3602-5941-867E-E69BD22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F6F5D-3734-254A-95BB-E0644393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AE0DA-708B-8945-864D-A7366481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80F2-66B0-DE42-9E4C-6CE168A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790FA-2944-6446-BDD3-B6939029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9F2D4-2524-AD4A-B64A-AC47AB8AD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45A42-C7D7-2245-8CC2-99DF7C14D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7DDD3-E9BD-A244-A4B4-908F3E3C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9DC02-F817-5542-A277-078EACFD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4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01AF3-57EC-DD4F-9BC0-35BE42C5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15ED5-08B9-D14F-80D4-1E909FCF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605A3-6EE0-4643-8282-47EDF9FD4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083EF-8281-874A-BF7B-0B6DE6375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B784-4B34-FB4A-9314-7DDB325CB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2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9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CC170E-3227-494A-8D80-F16C2EC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DBB0DC-3CB5-4800-AB5B-9988C335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46" y="1478294"/>
            <a:ext cx="11661105" cy="478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1DD249-43D2-4AD9-AE5A-452D8F2C7875}"/>
              </a:ext>
            </a:extLst>
          </p:cNvPr>
          <p:cNvCxnSpPr>
            <a:cxnSpLocks/>
          </p:cNvCxnSpPr>
          <p:nvPr userDrawn="1"/>
        </p:nvCxnSpPr>
        <p:spPr>
          <a:xfrm>
            <a:off x="2499468" y="6495274"/>
            <a:ext cx="3339489" cy="0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7284FF-41CD-42FB-9119-306984356CDB}"/>
              </a:ext>
            </a:extLst>
          </p:cNvPr>
          <p:cNvGrpSpPr/>
          <p:nvPr userDrawn="1"/>
        </p:nvGrpSpPr>
        <p:grpSpPr>
          <a:xfrm>
            <a:off x="1887907" y="6176963"/>
            <a:ext cx="611561" cy="681037"/>
            <a:chOff x="1368698" y="1936681"/>
            <a:chExt cx="1289033" cy="1495215"/>
          </a:xfrm>
        </p:grpSpPr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ABC304A4-E6D4-415F-9B0B-B2CACBD0CF4A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0868384-98AB-4BDC-92E3-9AF4F947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DEE774-7843-4A12-8095-96EC866E3F19}"/>
              </a:ext>
            </a:extLst>
          </p:cNvPr>
          <p:cNvGrpSpPr/>
          <p:nvPr userDrawn="1"/>
        </p:nvGrpSpPr>
        <p:grpSpPr>
          <a:xfrm>
            <a:off x="5838957" y="6176963"/>
            <a:ext cx="611561" cy="681037"/>
            <a:chOff x="1368698" y="1936681"/>
            <a:chExt cx="1289033" cy="1495215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5871D898-C8FE-4DCA-933A-E266D44C7FDD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19B9F2-CC8F-49C7-961C-8BCCA02D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0F3F1F-5336-4A3F-90E2-28B76B13CDE3}"/>
              </a:ext>
            </a:extLst>
          </p:cNvPr>
          <p:cNvGrpSpPr/>
          <p:nvPr userDrawn="1"/>
        </p:nvGrpSpPr>
        <p:grpSpPr>
          <a:xfrm>
            <a:off x="9799653" y="6176963"/>
            <a:ext cx="611561" cy="681037"/>
            <a:chOff x="1368698" y="1936681"/>
            <a:chExt cx="1289033" cy="1495215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8D6AEB67-72C4-4D63-BB24-87E69D715F1E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4C2005-123C-485C-89E4-DC7DDA99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E71798-66E4-4329-B482-3D9AD4ED29D5}"/>
              </a:ext>
            </a:extLst>
          </p:cNvPr>
          <p:cNvCxnSpPr>
            <a:cxnSpLocks/>
          </p:cNvCxnSpPr>
          <p:nvPr userDrawn="1"/>
        </p:nvCxnSpPr>
        <p:spPr>
          <a:xfrm>
            <a:off x="6450518" y="6495274"/>
            <a:ext cx="3349135" cy="22207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B843D70-602D-45C9-93AC-B0D8721C8A42}"/>
              </a:ext>
            </a:extLst>
          </p:cNvPr>
          <p:cNvCxnSpPr>
            <a:cxnSpLocks/>
          </p:cNvCxnSpPr>
          <p:nvPr userDrawn="1"/>
        </p:nvCxnSpPr>
        <p:spPr>
          <a:xfrm>
            <a:off x="5061" y="6495274"/>
            <a:ext cx="1882846" cy="14466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111DD03-AE6E-4E4D-8DBA-88F15700C95A}"/>
              </a:ext>
            </a:extLst>
          </p:cNvPr>
          <p:cNvCxnSpPr>
            <a:cxnSpLocks/>
          </p:cNvCxnSpPr>
          <p:nvPr userDrawn="1"/>
        </p:nvCxnSpPr>
        <p:spPr>
          <a:xfrm>
            <a:off x="10411214" y="6495274"/>
            <a:ext cx="1780786" cy="6773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6679D5B-48ED-4981-BC3D-586E46B4D7B0}"/>
              </a:ext>
            </a:extLst>
          </p:cNvPr>
          <p:cNvSpPr/>
          <p:nvPr userDrawn="1"/>
        </p:nvSpPr>
        <p:spPr>
          <a:xfrm>
            <a:off x="0" y="-15208"/>
            <a:ext cx="12192000" cy="363468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五边形 11">
            <a:extLst>
              <a:ext uri="{FF2B5EF4-FFF2-40B4-BE49-F238E27FC236}">
                <a16:creationId xmlns:a16="http://schemas.microsoft.com/office/drawing/2014/main" id="{C5163876-EBE3-48E2-832C-AD96F0722EE1}"/>
              </a:ext>
            </a:extLst>
          </p:cNvPr>
          <p:cNvSpPr/>
          <p:nvPr/>
        </p:nvSpPr>
        <p:spPr>
          <a:xfrm rot="5400000">
            <a:off x="10745899" y="276523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D5F7E21-9717-4C13-B349-99F6FCB9071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50" y="146530"/>
            <a:ext cx="1080086" cy="1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华文仿宋" panose="02010600040101010101" pitchFamily="2" charset="-122"/>
          <a:ea typeface="华文仿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jpeg"/><Relationship Id="rId3" Type="http://schemas.openxmlformats.org/officeDocument/2006/relationships/image" Target="../media/image23.jpeg"/><Relationship Id="rId7" Type="http://schemas.openxmlformats.org/officeDocument/2006/relationships/image" Target="../media/image16.png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10" Type="http://schemas.openxmlformats.org/officeDocument/2006/relationships/image" Target="../media/image21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7" Type="http://schemas.openxmlformats.org/officeDocument/2006/relationships/image" Target="../media/image73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1.png"/><Relationship Id="rId4" Type="http://schemas.openxmlformats.org/officeDocument/2006/relationships/image" Target="../media/image7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0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9.jpe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30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6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91.png"/><Relationship Id="rId5" Type="http://schemas.openxmlformats.org/officeDocument/2006/relationships/image" Target="../media/image680.png"/><Relationship Id="rId4" Type="http://schemas.openxmlformats.org/officeDocument/2006/relationships/image" Target="../media/image81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7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10.png"/><Relationship Id="rId5" Type="http://schemas.openxmlformats.org/officeDocument/2006/relationships/image" Target="../media/image701.png"/><Relationship Id="rId4" Type="http://schemas.openxmlformats.org/officeDocument/2006/relationships/image" Target="../media/image81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7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40.png"/><Relationship Id="rId5" Type="http://schemas.openxmlformats.org/officeDocument/2006/relationships/image" Target="../media/image701.png"/><Relationship Id="rId4" Type="http://schemas.openxmlformats.org/officeDocument/2006/relationships/image" Target="../media/image81.wmf"/><Relationship Id="rId9" Type="http://schemas.openxmlformats.org/officeDocument/2006/relationships/image" Target="../media/image7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0.png"/><Relationship Id="rId5" Type="http://schemas.openxmlformats.org/officeDocument/2006/relationships/image" Target="../media/image79.png"/><Relationship Id="rId4" Type="http://schemas.openxmlformats.org/officeDocument/2006/relationships/image" Target="../media/image781.png"/><Relationship Id="rId9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6B978F-7DF6-2845-9F7E-2C7C19D1B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03" b="42916"/>
          <a:stretch/>
        </p:blipFill>
        <p:spPr>
          <a:xfrm>
            <a:off x="0" y="0"/>
            <a:ext cx="12220373" cy="2796210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05C4559F-2C4F-B749-B7F5-170A3D6D369F}"/>
              </a:ext>
            </a:extLst>
          </p:cNvPr>
          <p:cNvSpPr txBox="1"/>
          <p:nvPr/>
        </p:nvSpPr>
        <p:spPr>
          <a:xfrm>
            <a:off x="3507270" y="3163618"/>
            <a:ext cx="5030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sz="4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7 </a:t>
            </a:r>
            <a:r>
              <a:rPr lang="zh-CN" altLang="en-US" sz="4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章  机器学习</a:t>
            </a:r>
            <a:endParaRPr lang="en-US" altLang="zh-CN" sz="44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32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C:\Users\Administrator\Desktop\蓝白系\陈丽芳2.JPG">
            <a:extLst>
              <a:ext uri="{FF2B5EF4-FFF2-40B4-BE49-F238E27FC236}">
                <a16:creationId xmlns:a16="http://schemas.microsoft.com/office/drawing/2014/main" id="{575FF1E5-5214-483E-9864-B06A4BC51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97" y="-5164"/>
            <a:ext cx="4609103" cy="686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本框 37">
            <a:extLst>
              <a:ext uri="{FF2B5EF4-FFF2-40B4-BE49-F238E27FC236}">
                <a16:creationId xmlns:a16="http://schemas.microsoft.com/office/drawing/2014/main" id="{A4BC3EA1-D68D-4C87-B412-870438BB7F08}"/>
              </a:ext>
            </a:extLst>
          </p:cNvPr>
          <p:cNvSpPr txBox="1"/>
          <p:nvPr/>
        </p:nvSpPr>
        <p:spPr>
          <a:xfrm>
            <a:off x="1301819" y="219455"/>
            <a:ext cx="2041411" cy="651374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机器学习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586A8F3-96AF-43D1-910E-24091C11B6DE}"/>
              </a:ext>
            </a:extLst>
          </p:cNvPr>
          <p:cNvSpPr/>
          <p:nvPr/>
        </p:nvSpPr>
        <p:spPr>
          <a:xfrm>
            <a:off x="149410" y="319722"/>
            <a:ext cx="511501" cy="45084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344DFF9-82B0-4B81-A194-A1F0842F4A02}"/>
              </a:ext>
            </a:extLst>
          </p:cNvPr>
          <p:cNvSpPr/>
          <p:nvPr/>
        </p:nvSpPr>
        <p:spPr>
          <a:xfrm>
            <a:off x="790319" y="319722"/>
            <a:ext cx="511500" cy="450840"/>
          </a:xfrm>
          <a:prstGeom prst="rect">
            <a:avLst/>
          </a:prstGeom>
          <a:solidFill>
            <a:srgbClr val="2683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2" name="圓柱 5">
            <a:extLst>
              <a:ext uri="{FF2B5EF4-FFF2-40B4-BE49-F238E27FC236}">
                <a16:creationId xmlns:a16="http://schemas.microsoft.com/office/drawing/2014/main" id="{08908AFF-5625-4511-88FF-759AD425B612}"/>
              </a:ext>
            </a:extLst>
          </p:cNvPr>
          <p:cNvSpPr/>
          <p:nvPr/>
        </p:nvSpPr>
        <p:spPr>
          <a:xfrm>
            <a:off x="1091519" y="1564200"/>
            <a:ext cx="1636295" cy="1090863"/>
          </a:xfrm>
          <a:prstGeom prst="can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set of function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43" name="Object 12">
            <a:extLst>
              <a:ext uri="{FF2B5EF4-FFF2-40B4-BE49-F238E27FC236}">
                <a16:creationId xmlns:a16="http://schemas.microsoft.com/office/drawing/2014/main" id="{03B7CD80-9325-425F-BE13-77439CAE8A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3664" y="2193226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5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43" name="Object 12">
                        <a:extLst>
                          <a:ext uri="{FF2B5EF4-FFF2-40B4-BE49-F238E27FC236}">
                            <a16:creationId xmlns:a16="http://schemas.microsoft.com/office/drawing/2014/main" id="{03B7CD80-9325-425F-BE13-77439CAE8A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3664" y="2193226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文字方塊 17">
            <a:extLst>
              <a:ext uri="{FF2B5EF4-FFF2-40B4-BE49-F238E27FC236}">
                <a16:creationId xmlns:a16="http://schemas.microsoft.com/office/drawing/2014/main" id="{E4DB0E72-9651-44AD-8C15-91566BB79DA4}"/>
              </a:ext>
            </a:extLst>
          </p:cNvPr>
          <p:cNvSpPr txBox="1"/>
          <p:nvPr/>
        </p:nvSpPr>
        <p:spPr>
          <a:xfrm>
            <a:off x="2823665" y="1657173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Model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5" name="圓柱 22">
            <a:extLst>
              <a:ext uri="{FF2B5EF4-FFF2-40B4-BE49-F238E27FC236}">
                <a16:creationId xmlns:a16="http://schemas.microsoft.com/office/drawing/2014/main" id="{FEB73768-24EC-4D5E-BC0A-C74C5BF17994}"/>
              </a:ext>
            </a:extLst>
          </p:cNvPr>
          <p:cNvSpPr/>
          <p:nvPr/>
        </p:nvSpPr>
        <p:spPr>
          <a:xfrm>
            <a:off x="1032740" y="4745293"/>
            <a:ext cx="1636295" cy="1090863"/>
          </a:xfrm>
          <a:prstGeom prst="can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Training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圓角矩形 26">
            <a:extLst>
              <a:ext uri="{FF2B5EF4-FFF2-40B4-BE49-F238E27FC236}">
                <a16:creationId xmlns:a16="http://schemas.microsoft.com/office/drawing/2014/main" id="{D30EAFEA-4351-40AB-8C29-7B90D4EACBF4}"/>
              </a:ext>
            </a:extLst>
          </p:cNvPr>
          <p:cNvSpPr/>
          <p:nvPr/>
        </p:nvSpPr>
        <p:spPr>
          <a:xfrm>
            <a:off x="894839" y="3191131"/>
            <a:ext cx="1912095" cy="1090863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Goodness of function f</a:t>
            </a:r>
            <a:endParaRPr kumimoji="0" lang="en-US" altLang="zh-TW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47" name="直線單箭頭接點 27">
            <a:extLst>
              <a:ext uri="{FF2B5EF4-FFF2-40B4-BE49-F238E27FC236}">
                <a16:creationId xmlns:a16="http://schemas.microsoft.com/office/drawing/2014/main" id="{358D653B-BDC6-46E7-A24A-245541A57766}"/>
              </a:ext>
            </a:extLst>
          </p:cNvPr>
          <p:cNvCxnSpPr/>
          <p:nvPr/>
        </p:nvCxnSpPr>
        <p:spPr>
          <a:xfrm flipV="1">
            <a:off x="1871944" y="4303765"/>
            <a:ext cx="0" cy="5454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28">
            <a:extLst>
              <a:ext uri="{FF2B5EF4-FFF2-40B4-BE49-F238E27FC236}">
                <a16:creationId xmlns:a16="http://schemas.microsoft.com/office/drawing/2014/main" id="{832CBB10-3F70-4124-B460-3ACEB334F32F}"/>
              </a:ext>
            </a:extLst>
          </p:cNvPr>
          <p:cNvCxnSpPr/>
          <p:nvPr/>
        </p:nvCxnSpPr>
        <p:spPr>
          <a:xfrm>
            <a:off x="1871944" y="2688399"/>
            <a:ext cx="0" cy="4809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0E843A0A-D874-4C90-80C4-EB666A676839}"/>
              </a:ext>
            </a:extLst>
          </p:cNvPr>
          <p:cNvSpPr/>
          <p:nvPr/>
        </p:nvSpPr>
        <p:spPr>
          <a:xfrm>
            <a:off x="2598713" y="5728375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F0502020204030204"/>
              </a:rPr>
              <a:t>“monkey”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50" name="圖片 30">
            <a:extLst>
              <a:ext uri="{FF2B5EF4-FFF2-40B4-BE49-F238E27FC236}">
                <a16:creationId xmlns:a16="http://schemas.microsoft.com/office/drawing/2014/main" id="{EE512CBF-8A10-4A25-BCBE-8C44C4016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435" y="4653291"/>
            <a:ext cx="931280" cy="1051432"/>
          </a:xfrm>
          <a:prstGeom prst="rect">
            <a:avLst/>
          </a:prstGeom>
        </p:spPr>
      </p:pic>
      <p:pic>
        <p:nvPicPr>
          <p:cNvPr id="51" name="圖片 31">
            <a:extLst>
              <a:ext uri="{FF2B5EF4-FFF2-40B4-BE49-F238E27FC236}">
                <a16:creationId xmlns:a16="http://schemas.microsoft.com/office/drawing/2014/main" id="{B42D9070-45B5-4386-AFC4-9A290FAD2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997" y="4653291"/>
            <a:ext cx="899978" cy="1075096"/>
          </a:xfrm>
          <a:prstGeom prst="rect">
            <a:avLst/>
          </a:prstGeom>
        </p:spPr>
      </p:pic>
      <p:sp>
        <p:nvSpPr>
          <p:cNvPr id="52" name="文字方塊 32">
            <a:extLst>
              <a:ext uri="{FF2B5EF4-FFF2-40B4-BE49-F238E27FC236}">
                <a16:creationId xmlns:a16="http://schemas.microsoft.com/office/drawing/2014/main" id="{5F03A5A6-9834-4A56-BE15-DF3978AF4741}"/>
              </a:ext>
            </a:extLst>
          </p:cNvPr>
          <p:cNvSpPr txBox="1"/>
          <p:nvPr/>
        </p:nvSpPr>
        <p:spPr>
          <a:xfrm>
            <a:off x="4209773" y="574574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“cat”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文字方塊 33">
            <a:extLst>
              <a:ext uri="{FF2B5EF4-FFF2-40B4-BE49-F238E27FC236}">
                <a16:creationId xmlns:a16="http://schemas.microsoft.com/office/drawing/2014/main" id="{FABAAAED-A41E-46D1-8E62-C3C335FA452F}"/>
              </a:ext>
            </a:extLst>
          </p:cNvPr>
          <p:cNvSpPr txBox="1"/>
          <p:nvPr/>
        </p:nvSpPr>
        <p:spPr>
          <a:xfrm>
            <a:off x="5392187" y="570849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“dog”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54" name="圖片 34">
            <a:extLst>
              <a:ext uri="{FF2B5EF4-FFF2-40B4-BE49-F238E27FC236}">
                <a16:creationId xmlns:a16="http://schemas.microsoft.com/office/drawing/2014/main" id="{82FAB002-6E02-4E92-A5C9-688C99F31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257" y="4665111"/>
            <a:ext cx="823790" cy="1063264"/>
          </a:xfrm>
          <a:prstGeom prst="rect">
            <a:avLst/>
          </a:prstGeom>
        </p:spPr>
      </p:pic>
      <p:graphicFrame>
        <p:nvGraphicFramePr>
          <p:cNvPr id="55" name="Object 12">
            <a:extLst>
              <a:ext uri="{FF2B5EF4-FFF2-40B4-BE49-F238E27FC236}">
                <a16:creationId xmlns:a16="http://schemas.microsoft.com/office/drawing/2014/main" id="{E485E4B8-32B4-4659-BD3E-A99936E618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1069" y="3804539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6" name="方程式" r:id="rId9" imgW="203040" imgH="228600" progId="Equation.3">
                  <p:embed/>
                </p:oleObj>
              </mc:Choice>
              <mc:Fallback>
                <p:oleObj name="方程式" r:id="rId9" imgW="203040" imgH="228600" progId="Equation.3">
                  <p:embed/>
                  <p:pic>
                    <p:nvPicPr>
                      <p:cNvPr id="55" name="Object 12">
                        <a:extLst>
                          <a:ext uri="{FF2B5EF4-FFF2-40B4-BE49-F238E27FC236}">
                            <a16:creationId xmlns:a16="http://schemas.microsoft.com/office/drawing/2014/main" id="{E485E4B8-32B4-4659-BD3E-A99936E618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1069" y="3804539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文字方塊 24">
            <a:extLst>
              <a:ext uri="{FF2B5EF4-FFF2-40B4-BE49-F238E27FC236}">
                <a16:creationId xmlns:a16="http://schemas.microsoft.com/office/drawing/2014/main" id="{6650EC30-A9B4-49A8-B901-2B2717FADC8E}"/>
              </a:ext>
            </a:extLst>
          </p:cNvPr>
          <p:cNvSpPr txBox="1"/>
          <p:nvPr/>
        </p:nvSpPr>
        <p:spPr>
          <a:xfrm>
            <a:off x="2989575" y="3243506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Pick the “Best” Function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7" name="直線單箭頭接點 25">
            <a:extLst>
              <a:ext uri="{FF2B5EF4-FFF2-40B4-BE49-F238E27FC236}">
                <a16:creationId xmlns:a16="http://schemas.microsoft.com/office/drawing/2014/main" id="{1ED92EDA-9365-4AAF-BD06-803ED864E76E}"/>
              </a:ext>
            </a:extLst>
          </p:cNvPr>
          <p:cNvCxnSpPr/>
          <p:nvPr/>
        </p:nvCxnSpPr>
        <p:spPr>
          <a:xfrm>
            <a:off x="2823664" y="3744219"/>
            <a:ext cx="3724927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圓角矩形 37">
            <a:extLst>
              <a:ext uri="{FF2B5EF4-FFF2-40B4-BE49-F238E27FC236}">
                <a16:creationId xmlns:a16="http://schemas.microsoft.com/office/drawing/2014/main" id="{D08C94C9-94D9-49D0-ADB6-916C65876F5F}"/>
              </a:ext>
            </a:extLst>
          </p:cNvPr>
          <p:cNvSpPr/>
          <p:nvPr/>
        </p:nvSpPr>
        <p:spPr>
          <a:xfrm>
            <a:off x="6577273" y="3159739"/>
            <a:ext cx="2069432" cy="1090863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Using</a:t>
            </a:r>
          </a:p>
        </p:txBody>
      </p:sp>
      <p:cxnSp>
        <p:nvCxnSpPr>
          <p:cNvPr id="59" name="直線單箭頭接點 40">
            <a:extLst>
              <a:ext uri="{FF2B5EF4-FFF2-40B4-BE49-F238E27FC236}">
                <a16:creationId xmlns:a16="http://schemas.microsoft.com/office/drawing/2014/main" id="{EE96F034-9107-43A4-A3CF-3E1E0C894016}"/>
              </a:ext>
            </a:extLst>
          </p:cNvPr>
          <p:cNvCxnSpPr/>
          <p:nvPr/>
        </p:nvCxnSpPr>
        <p:spPr>
          <a:xfrm flipV="1">
            <a:off x="7617002" y="4309883"/>
            <a:ext cx="0" cy="5454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41">
            <a:extLst>
              <a:ext uri="{FF2B5EF4-FFF2-40B4-BE49-F238E27FC236}">
                <a16:creationId xmlns:a16="http://schemas.microsoft.com/office/drawing/2014/main" id="{731E9FF3-DD84-4C9C-A01B-4BDA3AE045C4}"/>
              </a:ext>
            </a:extLst>
          </p:cNvPr>
          <p:cNvCxnSpPr/>
          <p:nvPr/>
        </p:nvCxnSpPr>
        <p:spPr>
          <a:xfrm flipV="1">
            <a:off x="7592940" y="2662433"/>
            <a:ext cx="0" cy="49730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61" name="Object 12">
            <a:extLst>
              <a:ext uri="{FF2B5EF4-FFF2-40B4-BE49-F238E27FC236}">
                <a16:creationId xmlns:a16="http://schemas.microsoft.com/office/drawing/2014/main" id="{74D39722-F7FE-4336-A64E-316EB3F512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78243" y="3460695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7" name="方程式" r:id="rId11" imgW="203040" imgH="228600" progId="Equation.3">
                  <p:embed/>
                </p:oleObj>
              </mc:Choice>
              <mc:Fallback>
                <p:oleObj name="方程式" r:id="rId11" imgW="203040" imgH="228600" progId="Equation.3">
                  <p:embed/>
                  <p:pic>
                    <p:nvPicPr>
                      <p:cNvPr id="61" name="Object 12">
                        <a:extLst>
                          <a:ext uri="{FF2B5EF4-FFF2-40B4-BE49-F238E27FC236}">
                            <a16:creationId xmlns:a16="http://schemas.microsoft.com/office/drawing/2014/main" id="{74D39722-F7FE-4336-A64E-316EB3F512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8243" y="3460695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D43DA5C7-5CF6-446B-B0FC-F751CDB71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887" y="4962156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文字方塊 45">
            <a:extLst>
              <a:ext uri="{FF2B5EF4-FFF2-40B4-BE49-F238E27FC236}">
                <a16:creationId xmlns:a16="http://schemas.microsoft.com/office/drawing/2014/main" id="{AD87C9C9-4DD3-4488-9DB9-0313FEFDE1BE}"/>
              </a:ext>
            </a:extLst>
          </p:cNvPr>
          <p:cNvSpPr txBox="1"/>
          <p:nvPr/>
        </p:nvSpPr>
        <p:spPr>
          <a:xfrm>
            <a:off x="6874249" y="215162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“cat”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6644E56-7F98-4C1E-9258-4ED40E9D1269}"/>
              </a:ext>
            </a:extLst>
          </p:cNvPr>
          <p:cNvSpPr/>
          <p:nvPr/>
        </p:nvSpPr>
        <p:spPr>
          <a:xfrm>
            <a:off x="790319" y="1408130"/>
            <a:ext cx="5689842" cy="4799276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8BCF3BB-EBB7-410A-88DA-BD09DD91501E}"/>
              </a:ext>
            </a:extLst>
          </p:cNvPr>
          <p:cNvSpPr/>
          <p:nvPr/>
        </p:nvSpPr>
        <p:spPr>
          <a:xfrm>
            <a:off x="6477684" y="1408130"/>
            <a:ext cx="2341328" cy="4799276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6" name="文字方塊 47">
            <a:extLst>
              <a:ext uri="{FF2B5EF4-FFF2-40B4-BE49-F238E27FC236}">
                <a16:creationId xmlns:a16="http://schemas.microsoft.com/office/drawing/2014/main" id="{18CBADF7-9AF4-4BD0-8AD9-8EBB2FA090D3}"/>
              </a:ext>
            </a:extLst>
          </p:cNvPr>
          <p:cNvSpPr txBox="1"/>
          <p:nvPr/>
        </p:nvSpPr>
        <p:spPr>
          <a:xfrm>
            <a:off x="5094046" y="1566096"/>
            <a:ext cx="1205154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Training 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7" name="文字方塊 48">
            <a:extLst>
              <a:ext uri="{FF2B5EF4-FFF2-40B4-BE49-F238E27FC236}">
                <a16:creationId xmlns:a16="http://schemas.microsoft.com/office/drawing/2014/main" id="{ECA7907C-D014-456F-9236-8283897C1C9A}"/>
              </a:ext>
            </a:extLst>
          </p:cNvPr>
          <p:cNvSpPr txBox="1"/>
          <p:nvPr/>
        </p:nvSpPr>
        <p:spPr>
          <a:xfrm>
            <a:off x="6658645" y="1549045"/>
            <a:ext cx="1205154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Testing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9B5104A-2A00-4329-9A6F-229F73E81A11}"/>
              </a:ext>
            </a:extLst>
          </p:cNvPr>
          <p:cNvSpPr/>
          <p:nvPr/>
        </p:nvSpPr>
        <p:spPr>
          <a:xfrm>
            <a:off x="904855" y="1503881"/>
            <a:ext cx="3233978" cy="125337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3EE03B3-2866-463B-9CAA-2F999920FEA8}"/>
              </a:ext>
            </a:extLst>
          </p:cNvPr>
          <p:cNvSpPr/>
          <p:nvPr/>
        </p:nvSpPr>
        <p:spPr>
          <a:xfrm>
            <a:off x="904855" y="3181259"/>
            <a:ext cx="1918809" cy="1100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C96D2B0-BA4F-4299-8EB2-9157712B7E34}"/>
              </a:ext>
            </a:extLst>
          </p:cNvPr>
          <p:cNvSpPr/>
          <p:nvPr/>
        </p:nvSpPr>
        <p:spPr>
          <a:xfrm>
            <a:off x="3179428" y="3169361"/>
            <a:ext cx="3062771" cy="1100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1" name="文字方塊 52">
            <a:extLst>
              <a:ext uri="{FF2B5EF4-FFF2-40B4-BE49-F238E27FC236}">
                <a16:creationId xmlns:a16="http://schemas.microsoft.com/office/drawing/2014/main" id="{15EBD589-1EA5-406E-B6C2-189BB7EEB1E5}"/>
              </a:ext>
            </a:extLst>
          </p:cNvPr>
          <p:cNvSpPr txBox="1"/>
          <p:nvPr/>
        </p:nvSpPr>
        <p:spPr>
          <a:xfrm>
            <a:off x="280989" y="2363493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Step 1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2" name="文字方塊 53">
            <a:extLst>
              <a:ext uri="{FF2B5EF4-FFF2-40B4-BE49-F238E27FC236}">
                <a16:creationId xmlns:a16="http://schemas.microsoft.com/office/drawing/2014/main" id="{699EEB4A-4DC3-4EB5-B9A6-5809A09CD598}"/>
              </a:ext>
            </a:extLst>
          </p:cNvPr>
          <p:cNvSpPr txBox="1"/>
          <p:nvPr/>
        </p:nvSpPr>
        <p:spPr>
          <a:xfrm>
            <a:off x="292262" y="4029916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Step 2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3" name="文字方塊 54">
            <a:extLst>
              <a:ext uri="{FF2B5EF4-FFF2-40B4-BE49-F238E27FC236}">
                <a16:creationId xmlns:a16="http://schemas.microsoft.com/office/drawing/2014/main" id="{6F292D66-BED4-4120-9A2A-2DE4E0181803}"/>
              </a:ext>
            </a:extLst>
          </p:cNvPr>
          <p:cNvSpPr txBox="1"/>
          <p:nvPr/>
        </p:nvSpPr>
        <p:spPr>
          <a:xfrm>
            <a:off x="3023059" y="4043356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Step 3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5453E90-A7DF-49AD-A0C9-D7BA481A7980}"/>
              </a:ext>
            </a:extLst>
          </p:cNvPr>
          <p:cNvSpPr/>
          <p:nvPr/>
        </p:nvSpPr>
        <p:spPr>
          <a:xfrm>
            <a:off x="9312205" y="10274"/>
            <a:ext cx="2908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by</a:t>
            </a:r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北京大学官方微信微博团队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618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  <p:bldP spid="56" grpId="0"/>
      <p:bldP spid="58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58601A43-3F78-4E2E-9E23-624584244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1B5D2C3E-727B-4857-B7F4-DB1C65B92A8F}"/>
              </a:ext>
            </a:extLst>
          </p:cNvPr>
          <p:cNvSpPr/>
          <p:nvPr/>
        </p:nvSpPr>
        <p:spPr bwMode="auto">
          <a:xfrm>
            <a:off x="332323" y="604099"/>
            <a:ext cx="3250666" cy="572977"/>
          </a:xfrm>
          <a:prstGeom prst="flowChartProcess">
            <a:avLst/>
          </a:prstGeom>
          <a:ln>
            <a:headEnd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800" dirty="0">
                <a:latin typeface="Arial" pitchFamily="34" charset="0"/>
              </a:rPr>
              <a:t>词法、句法分析</a:t>
            </a:r>
          </a:p>
        </p:txBody>
      </p:sp>
      <p:sp>
        <p:nvSpPr>
          <p:cNvPr id="31750" name="文本框 10">
            <a:extLst>
              <a:ext uri="{FF2B5EF4-FFF2-40B4-BE49-F238E27FC236}">
                <a16:creationId xmlns:a16="http://schemas.microsoft.com/office/drawing/2014/main" id="{0BC85097-BFDA-4543-90BA-AD733F875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799" y="1699303"/>
            <a:ext cx="81188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/>
              <a:t>患者3月前因“直肠癌”于我院全麻行直肠癌根治术，手术过程顺利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9803F23-A3DB-4EF6-AF74-C7B6F147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2291758"/>
            <a:ext cx="89836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4A2AFB-E62F-4B44-A46D-CBAE867A6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3441404"/>
            <a:ext cx="88392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FABD24-A038-425C-9273-3E51B04A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927" y="4673269"/>
            <a:ext cx="4516437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灯片编号占位符 3">
            <a:extLst>
              <a:ext uri="{FF2B5EF4-FFF2-40B4-BE49-F238E27FC236}">
                <a16:creationId xmlns:a16="http://schemas.microsoft.com/office/drawing/2014/main" id="{AF3B354A-5054-4274-BFC7-31EB454256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B764768-B3BB-4F51-A2F7-9D46E7BBB24C}" type="slidenum">
              <a:rPr lang="zh-CN" altLang="en-US" smtClean="0">
                <a:latin typeface="Times New Roman" panose="02020603050405020304" pitchFamily="18" charset="0"/>
              </a:rPr>
              <a:pPr/>
              <a:t>12</a:t>
            </a:fld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32774" name="图片 14">
            <a:extLst>
              <a:ext uri="{FF2B5EF4-FFF2-40B4-BE49-F238E27FC236}">
                <a16:creationId xmlns:a16="http://schemas.microsoft.com/office/drawing/2014/main" id="{F015DF28-3206-46B8-986F-53763CC1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03" y="3429000"/>
            <a:ext cx="6634794" cy="327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图片 15">
            <a:extLst>
              <a:ext uri="{FF2B5EF4-FFF2-40B4-BE49-F238E27FC236}">
                <a16:creationId xmlns:a16="http://schemas.microsoft.com/office/drawing/2014/main" id="{CC9C9C78-881E-4584-ABA1-C0A31A86B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517543"/>
            <a:ext cx="8131701" cy="281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爆炸形: 14 pt  7">
            <a:extLst>
              <a:ext uri="{FF2B5EF4-FFF2-40B4-BE49-F238E27FC236}">
                <a16:creationId xmlns:a16="http://schemas.microsoft.com/office/drawing/2014/main" id="{9573D9A5-B7F9-45E9-A26D-78BAB3917E42}"/>
              </a:ext>
            </a:extLst>
          </p:cNvPr>
          <p:cNvSpPr/>
          <p:nvPr/>
        </p:nvSpPr>
        <p:spPr bwMode="auto">
          <a:xfrm>
            <a:off x="7691438" y="1517656"/>
            <a:ext cx="2703512" cy="1133467"/>
          </a:xfrm>
          <a:prstGeom prst="irregularSeal2">
            <a:avLst/>
          </a:prstGeom>
          <a:ln>
            <a:headEnd/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b="1" dirty="0">
                <a:latin typeface="Arial" pitchFamily="34" charset="0"/>
              </a:rPr>
              <a:t>很难！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D674A02-1940-457B-A468-109995E1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7B465DCC-34C3-4D37-AF37-32D5498B1361}"/>
              </a:ext>
            </a:extLst>
          </p:cNvPr>
          <p:cNvSpPr/>
          <p:nvPr/>
        </p:nvSpPr>
        <p:spPr bwMode="auto">
          <a:xfrm>
            <a:off x="332323" y="604099"/>
            <a:ext cx="3250666" cy="572977"/>
          </a:xfrm>
          <a:prstGeom prst="flowChartProcess">
            <a:avLst/>
          </a:prstGeom>
          <a:ln>
            <a:headEnd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800" dirty="0">
                <a:latin typeface="Arial" pitchFamily="34" charset="0"/>
              </a:rPr>
              <a:t>词法、句法分析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标题 1">
            <a:extLst>
              <a:ext uri="{FF2B5EF4-FFF2-40B4-BE49-F238E27FC236}">
                <a16:creationId xmlns:a16="http://schemas.microsoft.com/office/drawing/2014/main" id="{B279410D-95A9-4C4A-AD16-2DA5AAA203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D17C04FF-5DB5-4A88-B29B-AC23277624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5BF8DC5-AC50-4784-87DE-B467AEC83B93}" type="slidenum">
              <a:rPr lang="zh-CN" altLang="en-US" smtClean="0">
                <a:latin typeface="Times New Roman" panose="02020603050405020304" pitchFamily="18" charset="0"/>
              </a:rPr>
              <a:pPr/>
              <a:t>13</a:t>
            </a:fld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A640A3DA-66F8-423E-9996-4846999F695C}"/>
              </a:ext>
            </a:extLst>
          </p:cNvPr>
          <p:cNvSpPr/>
          <p:nvPr/>
        </p:nvSpPr>
        <p:spPr bwMode="auto">
          <a:xfrm>
            <a:off x="408939" y="529023"/>
            <a:ext cx="2753005" cy="572977"/>
          </a:xfrm>
          <a:prstGeom prst="flowChartProcess">
            <a:avLst/>
          </a:prstGeom>
          <a:ln>
            <a:headEnd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800" dirty="0">
                <a:latin typeface="Arial" pitchFamily="34" charset="0"/>
              </a:rPr>
              <a:t>命名实体识别</a:t>
            </a:r>
          </a:p>
        </p:txBody>
      </p:sp>
      <p:pic>
        <p:nvPicPr>
          <p:cNvPr id="33798" name="图片 5">
            <a:extLst>
              <a:ext uri="{FF2B5EF4-FFF2-40B4-BE49-F238E27FC236}">
                <a16:creationId xmlns:a16="http://schemas.microsoft.com/office/drawing/2014/main" id="{820FCCB8-4D54-42F5-863A-DE3603CFA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965" y="1735138"/>
            <a:ext cx="70786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00EEF3-5F98-4992-82F9-F4CC7B3B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974" y="3160853"/>
            <a:ext cx="5429286" cy="247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5132D3C-EC48-4488-8217-0C430FC96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65" y="3429000"/>
            <a:ext cx="457200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疾病和诊断（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直肠癌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直肠腺癌（中低度分化），浸润溃疡型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影像检查（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腹部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超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实验室检验（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AFP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白细胞计数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手术（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胃癌根治术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根治性全胃切除术（食管空腔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ROUX-Y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吻合、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D2+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R0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药物（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奥沙利铂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卡培他滨片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解剖部位（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腹腔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肠壁二站（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个）淋巴结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箭头: 直角上 15">
            <a:extLst>
              <a:ext uri="{FF2B5EF4-FFF2-40B4-BE49-F238E27FC236}">
                <a16:creationId xmlns:a16="http://schemas.microsoft.com/office/drawing/2014/main" id="{E8462626-2671-40B3-BE68-CAB3ABDA6C7A}"/>
              </a:ext>
            </a:extLst>
          </p:cNvPr>
          <p:cNvSpPr/>
          <p:nvPr/>
        </p:nvSpPr>
        <p:spPr bwMode="auto">
          <a:xfrm rot="16200000">
            <a:off x="4628931" y="3244509"/>
            <a:ext cx="2251282" cy="1036088"/>
          </a:xfrm>
          <a:prstGeom prst="bentUpArrow">
            <a:avLst>
              <a:gd name="adj1" fmla="val 25000"/>
              <a:gd name="adj2" fmla="val 25000"/>
              <a:gd name="adj3" fmla="val 33958"/>
            </a:avLst>
          </a:prstGeom>
          <a:ln>
            <a:headEnd/>
            <a:tailEnd type="triangle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500"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标题 1">
            <a:extLst>
              <a:ext uri="{FF2B5EF4-FFF2-40B4-BE49-F238E27FC236}">
                <a16:creationId xmlns:a16="http://schemas.microsoft.com/office/drawing/2014/main" id="{BF48824D-EDC9-4A06-AA78-49C735BB52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4821" name="灯片编号占位符 3">
            <a:extLst>
              <a:ext uri="{FF2B5EF4-FFF2-40B4-BE49-F238E27FC236}">
                <a16:creationId xmlns:a16="http://schemas.microsoft.com/office/drawing/2014/main" id="{FD0DFF35-CA1A-4939-AB6F-B7C911451D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7793166-39DD-46F3-8808-16EC97BEED16}" type="slidenum">
              <a:rPr lang="zh-CN" altLang="en-US" smtClean="0">
                <a:latin typeface="Times New Roman" panose="02020603050405020304" pitchFamily="18" charset="0"/>
              </a:rPr>
              <a:pPr/>
              <a:t>14</a:t>
            </a:fld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E7471450-3E23-4704-B2BF-853D50A821DC}"/>
              </a:ext>
            </a:extLst>
          </p:cNvPr>
          <p:cNvSpPr/>
          <p:nvPr/>
        </p:nvSpPr>
        <p:spPr bwMode="auto">
          <a:xfrm>
            <a:off x="457142" y="529023"/>
            <a:ext cx="2232025" cy="572977"/>
          </a:xfrm>
          <a:prstGeom prst="flowChartProcess">
            <a:avLst/>
          </a:prstGeom>
          <a:ln>
            <a:headEnd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800" dirty="0">
                <a:latin typeface="Arial" pitchFamily="34" charset="0"/>
              </a:rPr>
              <a:t>知识图谱</a:t>
            </a:r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B30D2307-C08A-4D33-AC3E-C775EB5C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367" y="2212465"/>
            <a:ext cx="5011633" cy="414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图片 4">
            <a:extLst>
              <a:ext uri="{FF2B5EF4-FFF2-40B4-BE49-F238E27FC236}">
                <a16:creationId xmlns:a16="http://schemas.microsoft.com/office/drawing/2014/main" id="{44603B91-82B9-4F57-A76E-68C449EA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35" y="1478292"/>
            <a:ext cx="7162254" cy="496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标题 1">
            <a:extLst>
              <a:ext uri="{FF2B5EF4-FFF2-40B4-BE49-F238E27FC236}">
                <a16:creationId xmlns:a16="http://schemas.microsoft.com/office/drawing/2014/main" id="{7AABFE93-83B9-4487-8944-40CC7626B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0D81161F-9368-49E2-8584-EF9BDFA3C0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9D40A2F-62A5-4EB1-A8E3-A5FBC4ADB008}" type="slidenum">
              <a:rPr lang="zh-CN" altLang="en-US" smtClean="0">
                <a:latin typeface="Times New Roman" panose="02020603050405020304" pitchFamily="18" charset="0"/>
              </a:rPr>
              <a:pPr/>
              <a:t>15</a:t>
            </a:fld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8933D1AB-3CFE-4B5A-8D25-121CD88C9796}"/>
              </a:ext>
            </a:extLst>
          </p:cNvPr>
          <p:cNvSpPr/>
          <p:nvPr/>
        </p:nvSpPr>
        <p:spPr bwMode="auto">
          <a:xfrm>
            <a:off x="391847" y="541488"/>
            <a:ext cx="2659001" cy="572977"/>
          </a:xfrm>
          <a:prstGeom prst="flowChartProcess">
            <a:avLst/>
          </a:prstGeom>
          <a:ln>
            <a:headEnd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800" dirty="0">
                <a:latin typeface="Arial" pitchFamily="34" charset="0"/>
              </a:rPr>
              <a:t>问答、对话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2E9CB029-9CC7-431A-9213-32DE36BDCBCA}"/>
              </a:ext>
            </a:extLst>
          </p:cNvPr>
          <p:cNvSpPr/>
          <p:nvPr/>
        </p:nvSpPr>
        <p:spPr bwMode="auto">
          <a:xfrm>
            <a:off x="1392491" y="3594666"/>
            <a:ext cx="4538289" cy="1569660"/>
          </a:xfrm>
          <a:prstGeom prst="flowChartProcess">
            <a:avLst/>
          </a:prstGeom>
          <a:ln>
            <a:headEnd/>
            <a:tailEnd type="triangl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2400" dirty="0"/>
              <a:t>“Q”: 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重实是指什么？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  <a:p>
            <a:pPr>
              <a:defRPr/>
            </a:pPr>
            <a:r>
              <a:rPr lang="en-US" altLang="zh-CN" sz="2400" dirty="0"/>
              <a:t>“A”: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所谓重实，如大热病人，邪气甚热，而脉象又盛满，内外俱实，便叫重实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DA6E0DA9-2C4E-4D65-A85D-0ADF6A3469DA}"/>
              </a:ext>
            </a:extLst>
          </p:cNvPr>
          <p:cNvSpPr/>
          <p:nvPr/>
        </p:nvSpPr>
        <p:spPr bwMode="auto">
          <a:xfrm>
            <a:off x="1392492" y="2613685"/>
            <a:ext cx="4538288" cy="830997"/>
          </a:xfrm>
          <a:prstGeom prst="flowChartProcess">
            <a:avLst/>
          </a:prstGeom>
          <a:ln>
            <a:headEnd/>
            <a:tailEnd type="triangl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2400" dirty="0"/>
              <a:t>“Q”: 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当归有什么功效？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  <a:p>
            <a:pPr>
              <a:defRPr/>
            </a:pPr>
            <a:r>
              <a:rPr lang="en-US" altLang="zh-CN" sz="2400" dirty="0"/>
              <a:t>“A”: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调气，补气，柔肝，养血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0E1B3B33-9A62-4C28-AB43-C8808BC4DD82}"/>
              </a:ext>
            </a:extLst>
          </p:cNvPr>
          <p:cNvSpPr/>
          <p:nvPr/>
        </p:nvSpPr>
        <p:spPr bwMode="auto">
          <a:xfrm>
            <a:off x="6886575" y="2155536"/>
            <a:ext cx="3556386" cy="3729932"/>
          </a:xfrm>
          <a:prstGeom prst="flowChartProcess">
            <a:avLst/>
          </a:prstGeom>
          <a:ln>
            <a:headEnd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A: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今天下午幼儿园老师说我家汉字扁桃体肿大，他自己说嗓子不舒服，已经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天了，量了体温不发烧，吃了双黄连口服液，请问还要吃其它什么药么？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B: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可以吃点罗红霉素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A: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罗红霉素怎么吃啊？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B: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儿童一次按体重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2.5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～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5mg/kg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，一日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次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A: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好的，谢谢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03628E-6BEB-499F-84E2-3EE2DDA9D0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A4A6939-E2DF-4CCF-B52E-2435A58EB730}" type="slidenum">
              <a:rPr lang="zh-CN" altLang="en-US" smtClean="0">
                <a:latin typeface="Times New Roman" panose="02020603050405020304" pitchFamily="18" charset="0"/>
              </a:rPr>
              <a:pPr/>
              <a:t>16</a:t>
            </a:fld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1" name="矩形 9">
            <a:extLst>
              <a:ext uri="{FF2B5EF4-FFF2-40B4-BE49-F238E27FC236}">
                <a16:creationId xmlns:a16="http://schemas.microsoft.com/office/drawing/2014/main" id="{8C5313AA-AC27-461B-AB85-957F915BC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0" y="2009776"/>
            <a:ext cx="6345238" cy="3375025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 descr="1">
            <a:extLst>
              <a:ext uri="{FF2B5EF4-FFF2-40B4-BE49-F238E27FC236}">
                <a16:creationId xmlns:a16="http://schemas.microsoft.com/office/drawing/2014/main" id="{2A865F01-981F-4621-8F65-F6100DFB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1676"/>
            <a:ext cx="8488362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A4D7E09-B3CC-4EA4-8633-C47E392B7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6289" y="3606800"/>
            <a:ext cx="1984375" cy="6413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5140A1-16F9-4E77-AE34-B3B54D828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901" y="3692526"/>
            <a:ext cx="2449513" cy="1465263"/>
          </a:xfrm>
          <a:prstGeom prst="rect">
            <a:avLst/>
          </a:prstGeom>
          <a:noFill/>
          <a:ln w="28575" cmpd="thickThin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53C0C1-644E-4BFE-9BF4-9CC8E42BF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0" y="2009775"/>
            <a:ext cx="2116138" cy="2838450"/>
          </a:xfrm>
          <a:prstGeom prst="rect">
            <a:avLst/>
          </a:prstGeom>
          <a:noFill/>
          <a:ln w="28575" cmpd="thickThin">
            <a:solidFill>
              <a:srgbClr val="01AF0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5D3696-F9B3-4063-9D6E-3185C89F2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0" y="2143125"/>
            <a:ext cx="3460750" cy="642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73531A-8CD7-44C8-BEE8-F8AC404B9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576" y="2828925"/>
            <a:ext cx="1927225" cy="642938"/>
          </a:xfrm>
          <a:prstGeom prst="rect">
            <a:avLst/>
          </a:prstGeom>
          <a:noFill/>
          <a:ln w="2857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  <a:p>
            <a:endParaRPr lang="zh-CN" altLang="en-US"/>
          </a:p>
        </p:txBody>
      </p:sp>
      <p:sp>
        <p:nvSpPr>
          <p:cNvPr id="19" name="流程图: 可选过程 18">
            <a:extLst>
              <a:ext uri="{FF2B5EF4-FFF2-40B4-BE49-F238E27FC236}">
                <a16:creationId xmlns:a16="http://schemas.microsoft.com/office/drawing/2014/main" id="{A595DFFE-E979-40AE-ACAD-767EE2C62390}"/>
              </a:ext>
            </a:extLst>
          </p:cNvPr>
          <p:cNvSpPr/>
          <p:nvPr/>
        </p:nvSpPr>
        <p:spPr>
          <a:xfrm>
            <a:off x="1585913" y="5324475"/>
            <a:ext cx="1619250" cy="431800"/>
          </a:xfrm>
          <a:prstGeom prst="flowChartAlternateProcess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latin typeface="微软雅黑" panose="020B0503020204020204" pitchFamily="2" charset="-122"/>
                <a:ea typeface="微软雅黑" panose="020B0503020204020204" pitchFamily="2" charset="-122"/>
              </a:rPr>
              <a:t>问题分析模块</a:t>
            </a:r>
          </a:p>
        </p:txBody>
      </p:sp>
      <p:sp>
        <p:nvSpPr>
          <p:cNvPr id="20" name="流程图: 可选过程 19">
            <a:extLst>
              <a:ext uri="{FF2B5EF4-FFF2-40B4-BE49-F238E27FC236}">
                <a16:creationId xmlns:a16="http://schemas.microsoft.com/office/drawing/2014/main" id="{5478D7EE-409A-49FD-963D-62E9BC06523C}"/>
              </a:ext>
            </a:extLst>
          </p:cNvPr>
          <p:cNvSpPr/>
          <p:nvPr/>
        </p:nvSpPr>
        <p:spPr>
          <a:xfrm>
            <a:off x="3419476" y="5324475"/>
            <a:ext cx="2232025" cy="431800"/>
          </a:xfrm>
          <a:prstGeom prst="flowChartAlternateProcess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latin typeface="微软雅黑" panose="020B0503020204020204" pitchFamily="2" charset="-122"/>
                <a:ea typeface="微软雅黑" panose="020B0503020204020204" pitchFamily="2" charset="-122"/>
              </a:rPr>
              <a:t>候选答案</a:t>
            </a:r>
            <a:r>
              <a:rPr lang="en-US" altLang="zh-CN">
                <a:latin typeface="微软雅黑" panose="020B0503020204020204" pitchFamily="2" charset="-122"/>
                <a:ea typeface="微软雅黑" panose="020B0503020204020204" pitchFamily="2" charset="-122"/>
              </a:rPr>
              <a:t>+</a:t>
            </a:r>
            <a:r>
              <a:rPr lang="zh-CN" altLang="en-US">
                <a:latin typeface="微软雅黑" panose="020B0503020204020204" pitchFamily="2" charset="-122"/>
                <a:ea typeface="微软雅黑" panose="020B0503020204020204" pitchFamily="2" charset="-122"/>
              </a:rPr>
              <a:t>搜索模块</a:t>
            </a:r>
          </a:p>
        </p:txBody>
      </p:sp>
      <p:sp>
        <p:nvSpPr>
          <p:cNvPr id="21" name="流程图: 可选过程 20">
            <a:extLst>
              <a:ext uri="{FF2B5EF4-FFF2-40B4-BE49-F238E27FC236}">
                <a16:creationId xmlns:a16="http://schemas.microsoft.com/office/drawing/2014/main" id="{949C4C24-71EE-4A45-84F7-27D88817A14C}"/>
              </a:ext>
            </a:extLst>
          </p:cNvPr>
          <p:cNvSpPr/>
          <p:nvPr/>
        </p:nvSpPr>
        <p:spPr>
          <a:xfrm>
            <a:off x="5870576" y="5324475"/>
            <a:ext cx="2320925" cy="431800"/>
          </a:xfrm>
          <a:prstGeom prst="flowChartAlternateProcess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证据采集与分析模块</a:t>
            </a:r>
          </a:p>
        </p:txBody>
      </p:sp>
      <p:sp>
        <p:nvSpPr>
          <p:cNvPr id="22" name="流程图: 可选过程 21">
            <a:extLst>
              <a:ext uri="{FF2B5EF4-FFF2-40B4-BE49-F238E27FC236}">
                <a16:creationId xmlns:a16="http://schemas.microsoft.com/office/drawing/2014/main" id="{B7FAE509-1022-4D5F-BFE3-0676D0C543DF}"/>
              </a:ext>
            </a:extLst>
          </p:cNvPr>
          <p:cNvSpPr/>
          <p:nvPr/>
        </p:nvSpPr>
        <p:spPr>
          <a:xfrm>
            <a:off x="8408989" y="5324475"/>
            <a:ext cx="2244725" cy="431800"/>
          </a:xfrm>
          <a:prstGeom prst="flowChartAlternateProcess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latin typeface="微软雅黑" panose="020B0503020204020204" pitchFamily="2" charset="-122"/>
                <a:ea typeface="微软雅黑" panose="020B0503020204020204" pitchFamily="2" charset="-122"/>
              </a:rPr>
              <a:t>答案融合</a:t>
            </a:r>
            <a:r>
              <a:rPr lang="en-US" altLang="zh-CN">
                <a:latin typeface="微软雅黑" panose="020B0503020204020204" pitchFamily="2" charset="-122"/>
                <a:ea typeface="微软雅黑" panose="020B0503020204020204" pitchFamily="2" charset="-122"/>
              </a:rPr>
              <a:t>+</a:t>
            </a:r>
            <a:r>
              <a:rPr lang="zh-CN" altLang="en-US">
                <a:latin typeface="微软雅黑" panose="020B0503020204020204" pitchFamily="2" charset="-122"/>
                <a:ea typeface="微软雅黑" panose="020B0503020204020204" pitchFamily="2" charset="-122"/>
              </a:rPr>
              <a:t>输出模块</a:t>
            </a:r>
          </a:p>
        </p:txBody>
      </p:sp>
      <p:sp>
        <p:nvSpPr>
          <p:cNvPr id="23" name="右箭头 16">
            <a:extLst>
              <a:ext uri="{FF2B5EF4-FFF2-40B4-BE49-F238E27FC236}">
                <a16:creationId xmlns:a16="http://schemas.microsoft.com/office/drawing/2014/main" id="{6071D655-8BA1-495C-B155-5E181CC3E438}"/>
              </a:ext>
            </a:extLst>
          </p:cNvPr>
          <p:cNvSpPr/>
          <p:nvPr/>
        </p:nvSpPr>
        <p:spPr>
          <a:xfrm>
            <a:off x="3205163" y="5497513"/>
            <a:ext cx="215900" cy="76200"/>
          </a:xfrm>
          <a:prstGeom prst="righ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右箭头 17">
            <a:extLst>
              <a:ext uri="{FF2B5EF4-FFF2-40B4-BE49-F238E27FC236}">
                <a16:creationId xmlns:a16="http://schemas.microsoft.com/office/drawing/2014/main" id="{FCA4FB28-AC54-4255-970D-D81F42C39903}"/>
              </a:ext>
            </a:extLst>
          </p:cNvPr>
          <p:cNvSpPr/>
          <p:nvPr/>
        </p:nvSpPr>
        <p:spPr>
          <a:xfrm>
            <a:off x="5651500" y="5502275"/>
            <a:ext cx="215900" cy="76200"/>
          </a:xfrm>
          <a:prstGeom prst="rightArrow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右箭头 18">
            <a:extLst>
              <a:ext uri="{FF2B5EF4-FFF2-40B4-BE49-F238E27FC236}">
                <a16:creationId xmlns:a16="http://schemas.microsoft.com/office/drawing/2014/main" id="{35958558-D007-49DD-B1FA-B29EA785BBB3}"/>
              </a:ext>
            </a:extLst>
          </p:cNvPr>
          <p:cNvSpPr/>
          <p:nvPr/>
        </p:nvSpPr>
        <p:spPr>
          <a:xfrm>
            <a:off x="8191500" y="5502275"/>
            <a:ext cx="215900" cy="7620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流程图: 可选过程 25">
            <a:extLst>
              <a:ext uri="{FF2B5EF4-FFF2-40B4-BE49-F238E27FC236}">
                <a16:creationId xmlns:a16="http://schemas.microsoft.com/office/drawing/2014/main" id="{8B8C50E1-A4CE-498C-86EA-3A412B7013BC}"/>
              </a:ext>
            </a:extLst>
          </p:cNvPr>
          <p:cNvSpPr/>
          <p:nvPr/>
        </p:nvSpPr>
        <p:spPr>
          <a:xfrm>
            <a:off x="5089526" y="6218238"/>
            <a:ext cx="1387475" cy="431800"/>
          </a:xfrm>
          <a:prstGeom prst="flowChartAlternateProcess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>
                <a:latin typeface="微软雅黑" panose="020B0503020204020204" pitchFamily="2" charset="-122"/>
                <a:ea typeface="微软雅黑" panose="020B0503020204020204" pitchFamily="2" charset="-122"/>
              </a:rPr>
              <a:t>知识库模块</a:t>
            </a:r>
          </a:p>
        </p:txBody>
      </p:sp>
      <p:sp>
        <p:nvSpPr>
          <p:cNvPr id="27" name="上箭头 20">
            <a:extLst>
              <a:ext uri="{FF2B5EF4-FFF2-40B4-BE49-F238E27FC236}">
                <a16:creationId xmlns:a16="http://schemas.microsoft.com/office/drawing/2014/main" id="{193E0A87-E4A7-4BA9-A8DA-3F6BC81AF5DB}"/>
              </a:ext>
            </a:extLst>
          </p:cNvPr>
          <p:cNvSpPr/>
          <p:nvPr/>
        </p:nvSpPr>
        <p:spPr>
          <a:xfrm>
            <a:off x="5467351" y="5786438"/>
            <a:ext cx="74613" cy="431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8" name="上箭头 21">
            <a:extLst>
              <a:ext uri="{FF2B5EF4-FFF2-40B4-BE49-F238E27FC236}">
                <a16:creationId xmlns:a16="http://schemas.microsoft.com/office/drawing/2014/main" id="{854A5CB8-3C15-438E-B0F4-613FA0704E40}"/>
              </a:ext>
            </a:extLst>
          </p:cNvPr>
          <p:cNvSpPr/>
          <p:nvPr/>
        </p:nvSpPr>
        <p:spPr>
          <a:xfrm>
            <a:off x="6030913" y="5786438"/>
            <a:ext cx="74612" cy="431800"/>
          </a:xfrm>
          <a:prstGeom prst="upArrow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 w="28575" cmpd="sng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A0602CE0-A7D2-47CF-BE0D-4D43584ECF87}"/>
              </a:ext>
            </a:extLst>
          </p:cNvPr>
          <p:cNvSpPr/>
          <p:nvPr/>
        </p:nvSpPr>
        <p:spPr bwMode="auto">
          <a:xfrm>
            <a:off x="391847" y="541488"/>
            <a:ext cx="2659001" cy="572977"/>
          </a:xfrm>
          <a:prstGeom prst="flowChartProcess">
            <a:avLst/>
          </a:prstGeom>
          <a:ln>
            <a:headEnd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800" dirty="0">
                <a:latin typeface="Arial" pitchFamily="34" charset="0"/>
              </a:rPr>
              <a:t>问答、对话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A0602CE0-A7D2-47CF-BE0D-4D43584ECF87}"/>
              </a:ext>
            </a:extLst>
          </p:cNvPr>
          <p:cNvSpPr/>
          <p:nvPr/>
        </p:nvSpPr>
        <p:spPr bwMode="auto">
          <a:xfrm>
            <a:off x="391847" y="541488"/>
            <a:ext cx="2659001" cy="572977"/>
          </a:xfrm>
          <a:prstGeom prst="flowChartProcess">
            <a:avLst/>
          </a:prstGeom>
          <a:ln>
            <a:headEnd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800" dirty="0">
                <a:latin typeface="Arial" pitchFamily="34" charset="0"/>
              </a:rPr>
              <a:t>问答、对话</a:t>
            </a:r>
          </a:p>
        </p:txBody>
      </p:sp>
      <p:pic>
        <p:nvPicPr>
          <p:cNvPr id="30" name="图片 4">
            <a:extLst>
              <a:ext uri="{FF2B5EF4-FFF2-40B4-BE49-F238E27FC236}">
                <a16:creationId xmlns:a16="http://schemas.microsoft.com/office/drawing/2014/main" id="{30FF91ED-78E4-4CB7-93FE-BD08E1D62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568" y="541488"/>
            <a:ext cx="6695740" cy="577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28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7">
            <a:extLst>
              <a:ext uri="{FF2B5EF4-FFF2-40B4-BE49-F238E27FC236}">
                <a16:creationId xmlns:a16="http://schemas.microsoft.com/office/drawing/2014/main" id="{A4BC3EA1-D68D-4C87-B412-870438BB7F08}"/>
              </a:ext>
            </a:extLst>
          </p:cNvPr>
          <p:cNvSpPr txBox="1"/>
          <p:nvPr/>
        </p:nvSpPr>
        <p:spPr>
          <a:xfrm>
            <a:off x="1301819" y="219455"/>
            <a:ext cx="2041411" cy="651374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机器学习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586A8F3-96AF-43D1-910E-24091C11B6DE}"/>
              </a:ext>
            </a:extLst>
          </p:cNvPr>
          <p:cNvSpPr/>
          <p:nvPr/>
        </p:nvSpPr>
        <p:spPr>
          <a:xfrm>
            <a:off x="149410" y="319722"/>
            <a:ext cx="511501" cy="45084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344DFF9-82B0-4B81-A194-A1F0842F4A02}"/>
              </a:ext>
            </a:extLst>
          </p:cNvPr>
          <p:cNvSpPr/>
          <p:nvPr/>
        </p:nvSpPr>
        <p:spPr>
          <a:xfrm>
            <a:off x="790319" y="319722"/>
            <a:ext cx="511500" cy="450840"/>
          </a:xfrm>
          <a:prstGeom prst="rect">
            <a:avLst/>
          </a:prstGeom>
          <a:solidFill>
            <a:srgbClr val="2683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B5FCE6-C5CB-4F1F-8A64-8FB9AC688276}"/>
              </a:ext>
            </a:extLst>
          </p:cNvPr>
          <p:cNvSpPr/>
          <p:nvPr/>
        </p:nvSpPr>
        <p:spPr>
          <a:xfrm>
            <a:off x="2461380" y="914962"/>
            <a:ext cx="8245365" cy="5640982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533895C-B867-4794-BD84-24B46ADFD942}"/>
              </a:ext>
            </a:extLst>
          </p:cNvPr>
          <p:cNvSpPr/>
          <p:nvPr/>
        </p:nvSpPr>
        <p:spPr>
          <a:xfrm>
            <a:off x="2640528" y="1439607"/>
            <a:ext cx="3232520" cy="4818815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2860AEC-5424-49DB-B1BB-7E6DAE60AC4F}"/>
              </a:ext>
            </a:extLst>
          </p:cNvPr>
          <p:cNvSpPr/>
          <p:nvPr/>
        </p:nvSpPr>
        <p:spPr>
          <a:xfrm>
            <a:off x="2640527" y="3512719"/>
            <a:ext cx="7881625" cy="2931146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E9B7EC2-9C38-4D68-817C-691CCB939308}"/>
              </a:ext>
            </a:extLst>
          </p:cNvPr>
          <p:cNvSpPr/>
          <p:nvPr/>
        </p:nvSpPr>
        <p:spPr>
          <a:xfrm>
            <a:off x="3288588" y="3652898"/>
            <a:ext cx="4719373" cy="215914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7" name="文字方塊 5">
            <a:extLst>
              <a:ext uri="{FF2B5EF4-FFF2-40B4-BE49-F238E27FC236}">
                <a16:creationId xmlns:a16="http://schemas.microsoft.com/office/drawing/2014/main" id="{60135251-9CE0-4E44-88B0-EC0243156C83}"/>
              </a:ext>
            </a:extLst>
          </p:cNvPr>
          <p:cNvSpPr txBox="1"/>
          <p:nvPr/>
        </p:nvSpPr>
        <p:spPr>
          <a:xfrm>
            <a:off x="4953257" y="5890742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8" name="文字方塊 6">
            <a:extLst>
              <a:ext uri="{FF2B5EF4-FFF2-40B4-BE49-F238E27FC236}">
                <a16:creationId xmlns:a16="http://schemas.microsoft.com/office/drawing/2014/main" id="{1447E2D2-31A7-47BA-8147-908BA1B576DE}"/>
              </a:ext>
            </a:extLst>
          </p:cNvPr>
          <p:cNvSpPr txBox="1"/>
          <p:nvPr/>
        </p:nvSpPr>
        <p:spPr>
          <a:xfrm>
            <a:off x="2949463" y="1640073"/>
            <a:ext cx="2670238" cy="461665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517DD83-B76C-4A37-9F59-8A607FDB8D22}"/>
              </a:ext>
            </a:extLst>
          </p:cNvPr>
          <p:cNvSpPr/>
          <p:nvPr/>
        </p:nvSpPr>
        <p:spPr>
          <a:xfrm>
            <a:off x="2949463" y="2430668"/>
            <a:ext cx="2670238" cy="3392944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050B543-B5A5-4E66-B75C-323720116336}"/>
              </a:ext>
            </a:extLst>
          </p:cNvPr>
          <p:cNvSpPr/>
          <p:nvPr/>
        </p:nvSpPr>
        <p:spPr>
          <a:xfrm>
            <a:off x="3366616" y="2718098"/>
            <a:ext cx="1792282" cy="697384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FB1C893-A099-4F08-88BD-9303ECDF510D}"/>
              </a:ext>
            </a:extLst>
          </p:cNvPr>
          <p:cNvSpPr/>
          <p:nvPr/>
        </p:nvSpPr>
        <p:spPr>
          <a:xfrm>
            <a:off x="8388358" y="4191573"/>
            <a:ext cx="1830431" cy="106112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Structured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7E77770-50A3-4951-93B8-5CF145D413D5}"/>
              </a:ext>
            </a:extLst>
          </p:cNvPr>
          <p:cNvSpPr/>
          <p:nvPr/>
        </p:nvSpPr>
        <p:spPr>
          <a:xfrm>
            <a:off x="6078621" y="1092861"/>
            <a:ext cx="2309737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7A1D490-C73D-4EF8-B3F6-0501A86B4FFB}"/>
              </a:ext>
            </a:extLst>
          </p:cNvPr>
          <p:cNvSpPr/>
          <p:nvPr/>
        </p:nvSpPr>
        <p:spPr>
          <a:xfrm>
            <a:off x="8559076" y="1093110"/>
            <a:ext cx="1963076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Transfer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86D8AC4-B197-443B-865C-B10644A8A2E2}"/>
              </a:ext>
            </a:extLst>
          </p:cNvPr>
          <p:cNvSpPr/>
          <p:nvPr/>
        </p:nvSpPr>
        <p:spPr>
          <a:xfrm>
            <a:off x="6093369" y="2298081"/>
            <a:ext cx="1985671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Unsupervised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74ED103-5B01-4A3C-8B33-4CCC775DD7FE}"/>
              </a:ext>
            </a:extLst>
          </p:cNvPr>
          <p:cNvSpPr/>
          <p:nvPr/>
        </p:nvSpPr>
        <p:spPr>
          <a:xfrm>
            <a:off x="8256648" y="2302279"/>
            <a:ext cx="2265504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Reinforcement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6" name="文字方塊 26">
            <a:extLst>
              <a:ext uri="{FF2B5EF4-FFF2-40B4-BE49-F238E27FC236}">
                <a16:creationId xmlns:a16="http://schemas.microsoft.com/office/drawing/2014/main" id="{513CF64F-A984-4A12-BCA9-AE0B82D0446C}"/>
              </a:ext>
            </a:extLst>
          </p:cNvPr>
          <p:cNvSpPr txBox="1"/>
          <p:nvPr/>
        </p:nvSpPr>
        <p:spPr>
          <a:xfrm>
            <a:off x="4517421" y="5349173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EFB3EFB3-B155-4A93-B9C2-2888F4EF8354}"/>
              </a:ext>
            </a:extLst>
          </p:cNvPr>
          <p:cNvSpPr/>
          <p:nvPr/>
        </p:nvSpPr>
        <p:spPr>
          <a:xfrm>
            <a:off x="3197449" y="3905690"/>
            <a:ext cx="4535352" cy="146094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E60029E-F025-4601-B722-4F32FCA8F0E8}"/>
              </a:ext>
            </a:extLst>
          </p:cNvPr>
          <p:cNvSpPr/>
          <p:nvPr/>
        </p:nvSpPr>
        <p:spPr>
          <a:xfrm>
            <a:off x="3407751" y="4076828"/>
            <a:ext cx="1787219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Neural network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10E6201-D526-4D76-A7F0-BBDE296084A8}"/>
              </a:ext>
            </a:extLst>
          </p:cNvPr>
          <p:cNvSpPr/>
          <p:nvPr/>
        </p:nvSpPr>
        <p:spPr>
          <a:xfrm>
            <a:off x="5435191" y="4092243"/>
            <a:ext cx="1993127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0" name="文字方塊 28">
            <a:extLst>
              <a:ext uri="{FF2B5EF4-FFF2-40B4-BE49-F238E27FC236}">
                <a16:creationId xmlns:a16="http://schemas.microsoft.com/office/drawing/2014/main" id="{95A75325-2221-4A9C-AF26-52FAA84CC2BF}"/>
              </a:ext>
            </a:extLst>
          </p:cNvPr>
          <p:cNvSpPr txBox="1"/>
          <p:nvPr/>
        </p:nvSpPr>
        <p:spPr>
          <a:xfrm>
            <a:off x="4177946" y="4871683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91" name="直線單箭頭接點 31">
            <a:extLst>
              <a:ext uri="{FF2B5EF4-FFF2-40B4-BE49-F238E27FC236}">
                <a16:creationId xmlns:a16="http://schemas.microsoft.com/office/drawing/2014/main" id="{D7804190-38C6-4B3F-92F4-28309D6CECB3}"/>
              </a:ext>
            </a:extLst>
          </p:cNvPr>
          <p:cNvCxnSpPr>
            <a:endCxn id="80" idx="0"/>
          </p:cNvCxnSpPr>
          <p:nvPr/>
        </p:nvCxnSpPr>
        <p:spPr>
          <a:xfrm flipH="1">
            <a:off x="4262757" y="2109132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33">
            <a:extLst>
              <a:ext uri="{FF2B5EF4-FFF2-40B4-BE49-F238E27FC236}">
                <a16:creationId xmlns:a16="http://schemas.microsoft.com/office/drawing/2014/main" id="{132076EF-A5C9-4974-8852-93C59FE947E1}"/>
              </a:ext>
            </a:extLst>
          </p:cNvPr>
          <p:cNvCxnSpPr/>
          <p:nvPr/>
        </p:nvCxnSpPr>
        <p:spPr>
          <a:xfrm>
            <a:off x="4262757" y="3415482"/>
            <a:ext cx="0" cy="63270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35">
            <a:extLst>
              <a:ext uri="{FF2B5EF4-FFF2-40B4-BE49-F238E27FC236}">
                <a16:creationId xmlns:a16="http://schemas.microsoft.com/office/drawing/2014/main" id="{884543AA-EB3E-4479-8009-09C3E615C76A}"/>
              </a:ext>
            </a:extLst>
          </p:cNvPr>
          <p:cNvCxnSpPr/>
          <p:nvPr/>
        </p:nvCxnSpPr>
        <p:spPr>
          <a:xfrm rot="16200000" flipH="1">
            <a:off x="8007961" y="4443088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1DF5EB31-EA1B-42D7-85FF-FB10E7E046F4}"/>
              </a:ext>
            </a:extLst>
          </p:cNvPr>
          <p:cNvSpPr/>
          <p:nvPr/>
        </p:nvSpPr>
        <p:spPr>
          <a:xfrm>
            <a:off x="6233140" y="364495"/>
            <a:ext cx="474826" cy="37410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81E78DD-3F2C-4F64-80AF-F05BA5538A93}"/>
              </a:ext>
            </a:extLst>
          </p:cNvPr>
          <p:cNvSpPr/>
          <p:nvPr/>
        </p:nvSpPr>
        <p:spPr>
          <a:xfrm>
            <a:off x="7991931" y="357871"/>
            <a:ext cx="561576" cy="399076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200B0BD0-AB9D-4B30-8067-871B4453BCC3}"/>
              </a:ext>
            </a:extLst>
          </p:cNvPr>
          <p:cNvSpPr/>
          <p:nvPr/>
        </p:nvSpPr>
        <p:spPr>
          <a:xfrm>
            <a:off x="9407905" y="351663"/>
            <a:ext cx="573292" cy="38693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7" name="文字方塊 2">
            <a:extLst>
              <a:ext uri="{FF2B5EF4-FFF2-40B4-BE49-F238E27FC236}">
                <a16:creationId xmlns:a16="http://schemas.microsoft.com/office/drawing/2014/main" id="{7C6F5A9A-8174-4470-AF42-E56954762B40}"/>
              </a:ext>
            </a:extLst>
          </p:cNvPr>
          <p:cNvSpPr txBox="1"/>
          <p:nvPr/>
        </p:nvSpPr>
        <p:spPr>
          <a:xfrm>
            <a:off x="6700820" y="319722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scenario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8" name="文字方塊 36">
            <a:extLst>
              <a:ext uri="{FF2B5EF4-FFF2-40B4-BE49-F238E27FC236}">
                <a16:creationId xmlns:a16="http://schemas.microsoft.com/office/drawing/2014/main" id="{B3994241-9F84-47DC-8A93-157BC713C39B}"/>
              </a:ext>
            </a:extLst>
          </p:cNvPr>
          <p:cNvSpPr txBox="1"/>
          <p:nvPr/>
        </p:nvSpPr>
        <p:spPr>
          <a:xfrm>
            <a:off x="9981197" y="332092"/>
            <a:ext cx="1299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method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9" name="文字方塊 37">
            <a:extLst>
              <a:ext uri="{FF2B5EF4-FFF2-40B4-BE49-F238E27FC236}">
                <a16:creationId xmlns:a16="http://schemas.microsoft.com/office/drawing/2014/main" id="{41C49FCB-6CD0-4DC8-972A-7531680C6B1B}"/>
              </a:ext>
            </a:extLst>
          </p:cNvPr>
          <p:cNvSpPr txBox="1"/>
          <p:nvPr/>
        </p:nvSpPr>
        <p:spPr>
          <a:xfrm>
            <a:off x="8574107" y="326790"/>
            <a:ext cx="717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task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0" name="文字方塊 8">
            <a:extLst>
              <a:ext uri="{FF2B5EF4-FFF2-40B4-BE49-F238E27FC236}">
                <a16:creationId xmlns:a16="http://schemas.microsoft.com/office/drawing/2014/main" id="{AC8789AB-1BF4-48D7-81E7-8FAC6ED94EB2}"/>
              </a:ext>
            </a:extLst>
          </p:cNvPr>
          <p:cNvSpPr txBox="1"/>
          <p:nvPr/>
        </p:nvSpPr>
        <p:spPr>
          <a:xfrm>
            <a:off x="2640527" y="914962"/>
            <a:ext cx="220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Learning Theory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91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1A1B7-8926-4ACC-A873-6E6F3DE1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</a:t>
            </a:r>
          </a:p>
        </p:txBody>
      </p:sp>
      <p:sp>
        <p:nvSpPr>
          <p:cNvPr id="4" name="文字方塊 6">
            <a:extLst>
              <a:ext uri="{FF2B5EF4-FFF2-40B4-BE49-F238E27FC236}">
                <a16:creationId xmlns:a16="http://schemas.microsoft.com/office/drawing/2014/main" id="{F33A6790-DD5C-4DD6-B58E-8F16470B00A8}"/>
              </a:ext>
            </a:extLst>
          </p:cNvPr>
          <p:cNvSpPr txBox="1"/>
          <p:nvPr/>
        </p:nvSpPr>
        <p:spPr>
          <a:xfrm>
            <a:off x="2693539" y="1478491"/>
            <a:ext cx="2670238" cy="461665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30">
                <a:extLst>
                  <a:ext uri="{FF2B5EF4-FFF2-40B4-BE49-F238E27FC236}">
                    <a16:creationId xmlns:a16="http://schemas.microsoft.com/office/drawing/2014/main" id="{3B38DFB6-7887-4572-850F-7139714CD078}"/>
                  </a:ext>
                </a:extLst>
              </p:cNvPr>
              <p:cNvSpPr txBox="1"/>
              <p:nvPr/>
            </p:nvSpPr>
            <p:spPr>
              <a:xfrm>
                <a:off x="6139702" y="1311696"/>
                <a:ext cx="37332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微软雅黑"/>
                  </a:rPr>
                  <a:t>The output of the target function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微软雅黑"/>
                  </a:rPr>
                  <a:t> is “scalar”.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微软雅黑"/>
                </a:endParaRPr>
              </a:p>
            </p:txBody>
          </p:sp>
        </mc:Choice>
        <mc:Fallback xmlns="">
          <p:sp>
            <p:nvSpPr>
              <p:cNvPr id="5" name="文字方塊 30">
                <a:extLst>
                  <a:ext uri="{FF2B5EF4-FFF2-40B4-BE49-F238E27FC236}">
                    <a16:creationId xmlns:a16="http://schemas.microsoft.com/office/drawing/2014/main" id="{3B38DFB6-7887-4572-850F-7139714CD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702" y="1311696"/>
                <a:ext cx="3733249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F0CEB83E-3766-49D7-9B1E-6FC794AC7279}"/>
              </a:ext>
            </a:extLst>
          </p:cNvPr>
          <p:cNvSpPr/>
          <p:nvPr/>
        </p:nvSpPr>
        <p:spPr>
          <a:xfrm>
            <a:off x="5949322" y="2466927"/>
            <a:ext cx="865946" cy="89209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</a:rPr>
              <a:t>f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文字方塊 65">
            <a:extLst>
              <a:ext uri="{FF2B5EF4-FFF2-40B4-BE49-F238E27FC236}">
                <a16:creationId xmlns:a16="http://schemas.microsoft.com/office/drawing/2014/main" id="{FF97E623-F096-4E33-B81B-51763478214D}"/>
              </a:ext>
            </a:extLst>
          </p:cNvPr>
          <p:cNvSpPr txBox="1"/>
          <p:nvPr/>
        </p:nvSpPr>
        <p:spPr>
          <a:xfrm>
            <a:off x="3555886" y="2382764"/>
            <a:ext cx="194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今天上午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PM2.5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8" name="文字方塊 66">
            <a:extLst>
              <a:ext uri="{FF2B5EF4-FFF2-40B4-BE49-F238E27FC236}">
                <a16:creationId xmlns:a16="http://schemas.microsoft.com/office/drawing/2014/main" id="{C7E6FED6-5943-4C76-BB60-5FFADE65CF06}"/>
              </a:ext>
            </a:extLst>
          </p:cNvPr>
          <p:cNvSpPr txBox="1"/>
          <p:nvPr/>
        </p:nvSpPr>
        <p:spPr>
          <a:xfrm>
            <a:off x="3581285" y="2717958"/>
            <a:ext cx="197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昨天上午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PM2.5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9" name="文字方塊 67">
            <a:extLst>
              <a:ext uri="{FF2B5EF4-FFF2-40B4-BE49-F238E27FC236}">
                <a16:creationId xmlns:a16="http://schemas.microsoft.com/office/drawing/2014/main" id="{D669A897-3D4A-42BB-BB2A-9572CE95D80A}"/>
              </a:ext>
            </a:extLst>
          </p:cNvPr>
          <p:cNvSpPr txBox="1"/>
          <p:nvPr/>
        </p:nvSpPr>
        <p:spPr>
          <a:xfrm>
            <a:off x="4123725" y="3013426"/>
            <a:ext cx="7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…….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10" name="文字方塊 68">
            <a:extLst>
              <a:ext uri="{FF2B5EF4-FFF2-40B4-BE49-F238E27FC236}">
                <a16:creationId xmlns:a16="http://schemas.microsoft.com/office/drawing/2014/main" id="{1EA82E4F-99BA-43EE-AD1E-13225D0967C6}"/>
              </a:ext>
            </a:extLst>
          </p:cNvPr>
          <p:cNvSpPr txBox="1"/>
          <p:nvPr/>
        </p:nvSpPr>
        <p:spPr>
          <a:xfrm>
            <a:off x="7446264" y="2641314"/>
            <a:ext cx="203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明天上午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PM2.5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cxnSp>
        <p:nvCxnSpPr>
          <p:cNvPr id="11" name="直線單箭頭接點 69">
            <a:extLst>
              <a:ext uri="{FF2B5EF4-FFF2-40B4-BE49-F238E27FC236}">
                <a16:creationId xmlns:a16="http://schemas.microsoft.com/office/drawing/2014/main" id="{F92D3166-8552-43FC-B873-43C0224D9018}"/>
              </a:ext>
            </a:extLst>
          </p:cNvPr>
          <p:cNvCxnSpPr/>
          <p:nvPr/>
        </p:nvCxnSpPr>
        <p:spPr>
          <a:xfrm>
            <a:off x="5299022" y="2578127"/>
            <a:ext cx="650301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線單箭頭接點 70">
            <a:extLst>
              <a:ext uri="{FF2B5EF4-FFF2-40B4-BE49-F238E27FC236}">
                <a16:creationId xmlns:a16="http://schemas.microsoft.com/office/drawing/2014/main" id="{C3670264-B879-46F7-B22E-C78FF68D52B3}"/>
              </a:ext>
            </a:extLst>
          </p:cNvPr>
          <p:cNvCxnSpPr>
            <a:endCxn id="6" idx="1"/>
          </p:cNvCxnSpPr>
          <p:nvPr/>
        </p:nvCxnSpPr>
        <p:spPr>
          <a:xfrm flipV="1">
            <a:off x="5299022" y="2912974"/>
            <a:ext cx="650301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72">
            <a:extLst>
              <a:ext uri="{FF2B5EF4-FFF2-40B4-BE49-F238E27FC236}">
                <a16:creationId xmlns:a16="http://schemas.microsoft.com/office/drawing/2014/main" id="{68F11F38-12D3-4F53-BF1F-205A83921F9D}"/>
              </a:ext>
            </a:extLst>
          </p:cNvPr>
          <p:cNvCxnSpPr/>
          <p:nvPr/>
        </p:nvCxnSpPr>
        <p:spPr>
          <a:xfrm>
            <a:off x="6831278" y="2933581"/>
            <a:ext cx="63751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字方塊 74">
            <a:extLst>
              <a:ext uri="{FF2B5EF4-FFF2-40B4-BE49-F238E27FC236}">
                <a16:creationId xmlns:a16="http://schemas.microsoft.com/office/drawing/2014/main" id="{E77DA441-B63E-4DB3-A07F-3666717714FC}"/>
              </a:ext>
            </a:extLst>
          </p:cNvPr>
          <p:cNvSpPr txBox="1"/>
          <p:nvPr/>
        </p:nvSpPr>
        <p:spPr>
          <a:xfrm>
            <a:off x="7391325" y="2912973"/>
            <a:ext cx="172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(scalar)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cxnSp>
        <p:nvCxnSpPr>
          <p:cNvPr id="15" name="直線單箭頭接點 86">
            <a:extLst>
              <a:ext uri="{FF2B5EF4-FFF2-40B4-BE49-F238E27FC236}">
                <a16:creationId xmlns:a16="http://schemas.microsoft.com/office/drawing/2014/main" id="{F7EDEB6A-C05B-4EE9-9FFD-B2CEFCEF5A21}"/>
              </a:ext>
            </a:extLst>
          </p:cNvPr>
          <p:cNvCxnSpPr/>
          <p:nvPr/>
        </p:nvCxnSpPr>
        <p:spPr>
          <a:xfrm flipV="1">
            <a:off x="5299022" y="3253134"/>
            <a:ext cx="650301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線接點 13">
            <a:extLst>
              <a:ext uri="{FF2B5EF4-FFF2-40B4-BE49-F238E27FC236}">
                <a16:creationId xmlns:a16="http://schemas.microsoft.com/office/drawing/2014/main" id="{4B9BE5A5-9236-4B82-8B56-0500EACD0EDD}"/>
              </a:ext>
            </a:extLst>
          </p:cNvPr>
          <p:cNvCxnSpPr/>
          <p:nvPr/>
        </p:nvCxnSpPr>
        <p:spPr>
          <a:xfrm>
            <a:off x="1174806" y="3658603"/>
            <a:ext cx="9842500" cy="0"/>
          </a:xfrm>
          <a:prstGeom prst="line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" name="文字方塊 87">
            <a:extLst>
              <a:ext uri="{FF2B5EF4-FFF2-40B4-BE49-F238E27FC236}">
                <a16:creationId xmlns:a16="http://schemas.microsoft.com/office/drawing/2014/main" id="{6939F9AB-127E-4778-B91D-A98279FBAB2D}"/>
              </a:ext>
            </a:extLst>
          </p:cNvPr>
          <p:cNvSpPr txBox="1"/>
          <p:nvPr/>
        </p:nvSpPr>
        <p:spPr>
          <a:xfrm>
            <a:off x="2383653" y="4843729"/>
            <a:ext cx="230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9/01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PM2.5 = 63 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18" name="文字方塊 88">
            <a:extLst>
              <a:ext uri="{FF2B5EF4-FFF2-40B4-BE49-F238E27FC236}">
                <a16:creationId xmlns:a16="http://schemas.microsoft.com/office/drawing/2014/main" id="{70B4EE1C-376D-4CAD-80F0-2D14F4BA24A0}"/>
              </a:ext>
            </a:extLst>
          </p:cNvPr>
          <p:cNvSpPr txBox="1"/>
          <p:nvPr/>
        </p:nvSpPr>
        <p:spPr>
          <a:xfrm>
            <a:off x="4687963" y="4820078"/>
            <a:ext cx="232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9/02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PM2.5 = 65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19" name="文字方塊 89">
            <a:extLst>
              <a:ext uri="{FF2B5EF4-FFF2-40B4-BE49-F238E27FC236}">
                <a16:creationId xmlns:a16="http://schemas.microsoft.com/office/drawing/2014/main" id="{D3C2CEAA-83A4-48C2-B0E1-8D7896B4B530}"/>
              </a:ext>
            </a:extLst>
          </p:cNvPr>
          <p:cNvSpPr txBox="1"/>
          <p:nvPr/>
        </p:nvSpPr>
        <p:spPr>
          <a:xfrm>
            <a:off x="8025890" y="4842665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9/03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PM2.5 = 100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20" name="文字方塊 90">
            <a:extLst>
              <a:ext uri="{FF2B5EF4-FFF2-40B4-BE49-F238E27FC236}">
                <a16:creationId xmlns:a16="http://schemas.microsoft.com/office/drawing/2014/main" id="{E9644937-3B68-4A85-BB0B-A22EA820D153}"/>
              </a:ext>
            </a:extLst>
          </p:cNvPr>
          <p:cNvSpPr txBox="1"/>
          <p:nvPr/>
        </p:nvSpPr>
        <p:spPr>
          <a:xfrm>
            <a:off x="1470388" y="3800319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Calibri" panose="020F0502020204030204"/>
                <a:ea typeface="微软雅黑"/>
              </a:rPr>
              <a:t>Training Data:</a:t>
            </a:r>
            <a:endParaRPr lang="zh-TW" altLang="en-US" sz="2800" dirty="0">
              <a:solidFill>
                <a:srgbClr val="0070C0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21" name="文字方塊 91">
            <a:extLst>
              <a:ext uri="{FF2B5EF4-FFF2-40B4-BE49-F238E27FC236}">
                <a16:creationId xmlns:a16="http://schemas.microsoft.com/office/drawing/2014/main" id="{AE9454A0-2F1C-4D9F-A04F-305389DF282B}"/>
              </a:ext>
            </a:extLst>
          </p:cNvPr>
          <p:cNvSpPr txBox="1"/>
          <p:nvPr/>
        </p:nvSpPr>
        <p:spPr>
          <a:xfrm>
            <a:off x="2383654" y="5768596"/>
            <a:ext cx="230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9/12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PM2.5 = 30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22" name="文字方塊 92">
            <a:extLst>
              <a:ext uri="{FF2B5EF4-FFF2-40B4-BE49-F238E27FC236}">
                <a16:creationId xmlns:a16="http://schemas.microsoft.com/office/drawing/2014/main" id="{AB19AE71-E55D-4AAF-95BB-2D92F8194074}"/>
              </a:ext>
            </a:extLst>
          </p:cNvPr>
          <p:cNvSpPr txBox="1"/>
          <p:nvPr/>
        </p:nvSpPr>
        <p:spPr>
          <a:xfrm>
            <a:off x="4687962" y="5768596"/>
            <a:ext cx="249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9/13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PM2.5 = 25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23" name="文字方塊 93">
            <a:extLst>
              <a:ext uri="{FF2B5EF4-FFF2-40B4-BE49-F238E27FC236}">
                <a16:creationId xmlns:a16="http://schemas.microsoft.com/office/drawing/2014/main" id="{4C2887FD-0D14-46EA-A212-1A9B36A8C487}"/>
              </a:ext>
            </a:extLst>
          </p:cNvPr>
          <p:cNvSpPr txBox="1"/>
          <p:nvPr/>
        </p:nvSpPr>
        <p:spPr>
          <a:xfrm>
            <a:off x="8005680" y="5779591"/>
            <a:ext cx="224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9/14</a:t>
            </a:r>
            <a:r>
              <a:rPr lang="zh-TW" altLang="en-US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 上午 </a:t>
            </a: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PM2.5 = 20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24" name="文字方塊 14">
            <a:extLst>
              <a:ext uri="{FF2B5EF4-FFF2-40B4-BE49-F238E27FC236}">
                <a16:creationId xmlns:a16="http://schemas.microsoft.com/office/drawing/2014/main" id="{7870D163-30FD-44A6-BC01-26ABA28D0DE2}"/>
              </a:ext>
            </a:extLst>
          </p:cNvPr>
          <p:cNvSpPr txBox="1"/>
          <p:nvPr/>
        </p:nvSpPr>
        <p:spPr>
          <a:xfrm>
            <a:off x="1616280" y="4407166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Input: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25" name="文字方塊 94">
            <a:extLst>
              <a:ext uri="{FF2B5EF4-FFF2-40B4-BE49-F238E27FC236}">
                <a16:creationId xmlns:a16="http://schemas.microsoft.com/office/drawing/2014/main" id="{C4ABEA23-A2C3-4CB4-9370-971A5D60C270}"/>
              </a:ext>
            </a:extLst>
          </p:cNvPr>
          <p:cNvSpPr txBox="1"/>
          <p:nvPr/>
        </p:nvSpPr>
        <p:spPr>
          <a:xfrm>
            <a:off x="1616280" y="5281466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Input: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26" name="文字方塊 95">
            <a:extLst>
              <a:ext uri="{FF2B5EF4-FFF2-40B4-BE49-F238E27FC236}">
                <a16:creationId xmlns:a16="http://schemas.microsoft.com/office/drawing/2014/main" id="{3D30F7F9-D4E0-4895-9D24-0B942BF1462C}"/>
              </a:ext>
            </a:extLst>
          </p:cNvPr>
          <p:cNvSpPr txBox="1"/>
          <p:nvPr/>
        </p:nvSpPr>
        <p:spPr>
          <a:xfrm>
            <a:off x="6911768" y="4369409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Output: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27" name="文字方塊 96">
            <a:extLst>
              <a:ext uri="{FF2B5EF4-FFF2-40B4-BE49-F238E27FC236}">
                <a16:creationId xmlns:a16="http://schemas.microsoft.com/office/drawing/2014/main" id="{451D7421-B0BB-4301-BE73-113475B81154}"/>
              </a:ext>
            </a:extLst>
          </p:cNvPr>
          <p:cNvSpPr txBox="1"/>
          <p:nvPr/>
        </p:nvSpPr>
        <p:spPr>
          <a:xfrm>
            <a:off x="6911768" y="5322570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Output: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28" name="文字方塊 15">
            <a:extLst>
              <a:ext uri="{FF2B5EF4-FFF2-40B4-BE49-F238E27FC236}">
                <a16:creationId xmlns:a16="http://schemas.microsoft.com/office/drawing/2014/main" id="{2F121CF4-CFA6-4304-803E-ECB1473A3AFD}"/>
              </a:ext>
            </a:extLst>
          </p:cNvPr>
          <p:cNvSpPr txBox="1"/>
          <p:nvPr/>
        </p:nvSpPr>
        <p:spPr>
          <a:xfrm>
            <a:off x="1998481" y="2435920"/>
            <a:ext cx="1266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预测</a:t>
            </a:r>
            <a:endParaRPr lang="en-US" altLang="zh-TW" sz="28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PM2.5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A2EF6DC-A8C4-4F2F-9F57-6A465F42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01" y="4119014"/>
            <a:ext cx="9144000" cy="168648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66842D1-C755-4186-BC8D-0860C010A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972" y="3840577"/>
            <a:ext cx="3814751" cy="2881776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C8CC62EB-5CA6-4331-A78C-C9B8DE7E2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97" y="3942571"/>
            <a:ext cx="3499842" cy="2619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28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/>
      <p:bldP spid="9" grpId="0"/>
      <p:bldP spid="10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>
            <a:extLst>
              <a:ext uri="{FF2B5EF4-FFF2-40B4-BE49-F238E27FC236}">
                <a16:creationId xmlns:a16="http://schemas.microsoft.com/office/drawing/2014/main" id="{E69887B9-CB4B-4AC1-BBF1-F7055E09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60295"/>
            <a:ext cx="12192000" cy="60938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3E2E83F-C9D2-4EAE-AB35-E350BC142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9" y="89148"/>
            <a:ext cx="10515600" cy="1325563"/>
          </a:xfrm>
        </p:spPr>
        <p:txBody>
          <a:bodyPr/>
          <a:lstStyle/>
          <a:p>
            <a:r>
              <a:rPr lang="zh-CN" altLang="en-US" dirty="0"/>
              <a:t>机器学习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064174-EE7F-4B40-9937-1F866E8A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06" y="1997839"/>
            <a:ext cx="8914286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75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1A1B7-8926-4ACC-A873-6E6F3DE1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290554-E36F-4A96-B340-3A96F5F27BE7}"/>
              </a:ext>
            </a:extLst>
          </p:cNvPr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7CD9EC7D-9C92-49E0-814B-C85010480A26}"/>
              </a:ext>
            </a:extLst>
          </p:cNvPr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DC3966-3693-468C-8DD3-5736D588F32F}"/>
              </a:ext>
            </a:extLst>
          </p:cNvPr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文字方塊 26">
            <a:extLst>
              <a:ext uri="{FF2B5EF4-FFF2-40B4-BE49-F238E27FC236}">
                <a16:creationId xmlns:a16="http://schemas.microsoft.com/office/drawing/2014/main" id="{B51CF2BC-1F04-469A-A8AB-F5A0CB2B7AB1}"/>
              </a:ext>
            </a:extLst>
          </p:cNvPr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cxnSp>
        <p:nvCxnSpPr>
          <p:cNvPr id="13" name="直線單箭頭接點 31">
            <a:extLst>
              <a:ext uri="{FF2B5EF4-FFF2-40B4-BE49-F238E27FC236}">
                <a16:creationId xmlns:a16="http://schemas.microsoft.com/office/drawing/2014/main" id="{6C03CDCC-E52F-4557-82DF-8B16CB9814C4}"/>
              </a:ext>
            </a:extLst>
          </p:cNvPr>
          <p:cNvCxnSpPr/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2147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1A1B7-8926-4ACC-A873-6E6F3DE1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559104E-BCDD-4065-81E1-ADEA8915F693}"/>
              </a:ext>
            </a:extLst>
          </p:cNvPr>
          <p:cNvSpPr txBox="1">
            <a:spLocks/>
          </p:cNvSpPr>
          <p:nvPr/>
        </p:nvSpPr>
        <p:spPr>
          <a:xfrm>
            <a:off x="2209800" y="1589716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/>
                <a:ea typeface="微软雅黑"/>
              </a:rPr>
              <a:t>二分类</a:t>
            </a:r>
            <a:endParaRPr lang="zh-TW" altLang="en-US" b="1" dirty="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sp>
        <p:nvSpPr>
          <p:cNvPr id="5" name="內容版面配置區 3">
            <a:extLst>
              <a:ext uri="{FF2B5EF4-FFF2-40B4-BE49-F238E27FC236}">
                <a16:creationId xmlns:a16="http://schemas.microsoft.com/office/drawing/2014/main" id="{80D57B39-02A2-429C-A94A-82CF95FC6E63}"/>
              </a:ext>
            </a:extLst>
          </p:cNvPr>
          <p:cNvSpPr txBox="1">
            <a:spLocks/>
          </p:cNvSpPr>
          <p:nvPr/>
        </p:nvSpPr>
        <p:spPr>
          <a:xfrm>
            <a:off x="6305066" y="1590160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/>
                <a:ea typeface="微软雅黑"/>
              </a:rPr>
              <a:t>多分类</a:t>
            </a:r>
            <a:endParaRPr lang="zh-TW" altLang="en-US" b="1" dirty="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5D8BFB-C96E-430A-ABF9-752823788E4B}"/>
              </a:ext>
            </a:extLst>
          </p:cNvPr>
          <p:cNvSpPr/>
          <p:nvPr/>
        </p:nvSpPr>
        <p:spPr>
          <a:xfrm>
            <a:off x="2107426" y="3876094"/>
            <a:ext cx="1900445" cy="68500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</a:rPr>
              <a:t>Function f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F4B120-797B-4343-A335-D809A613516D}"/>
              </a:ext>
            </a:extLst>
          </p:cNvPr>
          <p:cNvSpPr/>
          <p:nvPr/>
        </p:nvSpPr>
        <p:spPr>
          <a:xfrm>
            <a:off x="6439263" y="3876094"/>
            <a:ext cx="1900445" cy="68500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</a:rPr>
              <a:t>Function f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文字方塊 6">
            <a:extLst>
              <a:ext uri="{FF2B5EF4-FFF2-40B4-BE49-F238E27FC236}">
                <a16:creationId xmlns:a16="http://schemas.microsoft.com/office/drawing/2014/main" id="{C720B67A-5944-42D8-990A-55E2DDD8B123}"/>
              </a:ext>
            </a:extLst>
          </p:cNvPr>
          <p:cNvSpPr txBox="1"/>
          <p:nvPr/>
        </p:nvSpPr>
        <p:spPr>
          <a:xfrm>
            <a:off x="1940047" y="5165006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Input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9" name="文字方塊 7">
            <a:extLst>
              <a:ext uri="{FF2B5EF4-FFF2-40B4-BE49-F238E27FC236}">
                <a16:creationId xmlns:a16="http://schemas.microsoft.com/office/drawing/2014/main" id="{DF097951-3309-403D-B047-6A06204069FF}"/>
              </a:ext>
            </a:extLst>
          </p:cNvPr>
          <p:cNvSpPr txBox="1"/>
          <p:nvPr/>
        </p:nvSpPr>
        <p:spPr>
          <a:xfrm>
            <a:off x="6264395" y="5165006"/>
            <a:ext cx="223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Input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10" name="向下箭號 8">
            <a:extLst>
              <a:ext uri="{FF2B5EF4-FFF2-40B4-BE49-F238E27FC236}">
                <a16:creationId xmlns:a16="http://schemas.microsoft.com/office/drawing/2014/main" id="{C91801B0-FCDD-4F1F-B4D9-F21DEF2DB8AF}"/>
              </a:ext>
            </a:extLst>
          </p:cNvPr>
          <p:cNvSpPr/>
          <p:nvPr/>
        </p:nvSpPr>
        <p:spPr>
          <a:xfrm flipV="1">
            <a:off x="2813172" y="4561100"/>
            <a:ext cx="488950" cy="603906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向下箭號 9">
            <a:extLst>
              <a:ext uri="{FF2B5EF4-FFF2-40B4-BE49-F238E27FC236}">
                <a16:creationId xmlns:a16="http://schemas.microsoft.com/office/drawing/2014/main" id="{709BF5D4-5635-4A58-8978-17CD5BAC9D0B}"/>
              </a:ext>
            </a:extLst>
          </p:cNvPr>
          <p:cNvSpPr/>
          <p:nvPr/>
        </p:nvSpPr>
        <p:spPr>
          <a:xfrm flipV="1">
            <a:off x="7112569" y="4561100"/>
            <a:ext cx="488950" cy="603906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向下箭號 10">
            <a:extLst>
              <a:ext uri="{FF2B5EF4-FFF2-40B4-BE49-F238E27FC236}">
                <a16:creationId xmlns:a16="http://schemas.microsoft.com/office/drawing/2014/main" id="{C899F0B8-F747-48A7-9910-506267BF2686}"/>
              </a:ext>
            </a:extLst>
          </p:cNvPr>
          <p:cNvSpPr/>
          <p:nvPr/>
        </p:nvSpPr>
        <p:spPr>
          <a:xfrm flipV="1">
            <a:off x="2813172" y="3238851"/>
            <a:ext cx="488950" cy="603906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向下箭號 11">
            <a:extLst>
              <a:ext uri="{FF2B5EF4-FFF2-40B4-BE49-F238E27FC236}">
                <a16:creationId xmlns:a16="http://schemas.microsoft.com/office/drawing/2014/main" id="{28DF3083-98F6-4A71-AE73-90662437127D}"/>
              </a:ext>
            </a:extLst>
          </p:cNvPr>
          <p:cNvSpPr/>
          <p:nvPr/>
        </p:nvSpPr>
        <p:spPr>
          <a:xfrm flipV="1">
            <a:off x="7112569" y="3238851"/>
            <a:ext cx="488950" cy="603906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字方塊 12">
            <a:extLst>
              <a:ext uri="{FF2B5EF4-FFF2-40B4-BE49-F238E27FC236}">
                <a16:creationId xmlns:a16="http://schemas.microsoft.com/office/drawing/2014/main" id="{E3744FBA-6922-466F-962F-9331223E68CA}"/>
              </a:ext>
            </a:extLst>
          </p:cNvPr>
          <p:cNvSpPr txBox="1"/>
          <p:nvPr/>
        </p:nvSpPr>
        <p:spPr>
          <a:xfrm>
            <a:off x="2071120" y="2707367"/>
            <a:ext cx="1936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Yes or No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15" name="文字方塊 13">
            <a:extLst>
              <a:ext uri="{FF2B5EF4-FFF2-40B4-BE49-F238E27FC236}">
                <a16:creationId xmlns:a16="http://schemas.microsoft.com/office/drawing/2014/main" id="{5AD502D7-3A61-49E3-8D62-A152AACCB9FB}"/>
              </a:ext>
            </a:extLst>
          </p:cNvPr>
          <p:cNvSpPr txBox="1"/>
          <p:nvPr/>
        </p:nvSpPr>
        <p:spPr>
          <a:xfrm>
            <a:off x="5390252" y="2744396"/>
            <a:ext cx="3933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Class 1, Class 2, … Class N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2973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1A1B7-8926-4ACC-A873-6E6F3DE1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二分类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224DC0-14D1-4257-BD13-4534F7313590}"/>
              </a:ext>
            </a:extLst>
          </p:cNvPr>
          <p:cNvSpPr/>
          <p:nvPr/>
        </p:nvSpPr>
        <p:spPr>
          <a:xfrm>
            <a:off x="2143196" y="1608361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Spam </a:t>
            </a:r>
          </a:p>
          <a:p>
            <a:r>
              <a:rPr lang="en-US" altLang="zh-TW" sz="2800" b="1" i="1" u="sng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filtering</a:t>
            </a:r>
            <a:endParaRPr lang="zh-TW" altLang="en-US" sz="2800" b="1" i="1" u="sng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pic>
        <p:nvPicPr>
          <p:cNvPr id="15" name="Picture 2" descr="http://cdn.toptenreviews.com/rev/site/cms/category_headers/139-h_main-w.png">
            <a:extLst>
              <a:ext uri="{FF2B5EF4-FFF2-40B4-BE49-F238E27FC236}">
                <a16:creationId xmlns:a16="http://schemas.microsoft.com/office/drawing/2014/main" id="{B16EBEE1-5A92-4FD1-95CA-516EC0124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17" y="2944572"/>
            <a:ext cx="7816752" cy="3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36929A4-2C66-4A19-B755-FB439418EEFE}"/>
              </a:ext>
            </a:extLst>
          </p:cNvPr>
          <p:cNvSpPr/>
          <p:nvPr/>
        </p:nvSpPr>
        <p:spPr>
          <a:xfrm>
            <a:off x="6838411" y="1557181"/>
            <a:ext cx="1719619" cy="124405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</a:rPr>
              <a:t>Function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向右箭號 14">
            <a:extLst>
              <a:ext uri="{FF2B5EF4-FFF2-40B4-BE49-F238E27FC236}">
                <a16:creationId xmlns:a16="http://schemas.microsoft.com/office/drawing/2014/main" id="{9DA33E95-C6D9-4512-9F3E-A3B11D51733C}"/>
              </a:ext>
            </a:extLst>
          </p:cNvPr>
          <p:cNvSpPr/>
          <p:nvPr/>
        </p:nvSpPr>
        <p:spPr>
          <a:xfrm>
            <a:off x="8646313" y="1928949"/>
            <a:ext cx="423081" cy="561088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文字方塊 15">
            <a:extLst>
              <a:ext uri="{FF2B5EF4-FFF2-40B4-BE49-F238E27FC236}">
                <a16:creationId xmlns:a16="http://schemas.microsoft.com/office/drawing/2014/main" id="{E8208454-5059-4877-A8CF-AC7D7DBB4A41}"/>
              </a:ext>
            </a:extLst>
          </p:cNvPr>
          <p:cNvSpPr txBox="1"/>
          <p:nvPr/>
        </p:nvSpPr>
        <p:spPr>
          <a:xfrm>
            <a:off x="9069393" y="1943821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微软雅黑"/>
              </a:rPr>
              <a:t>Yes</a:t>
            </a:r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/</a:t>
            </a:r>
            <a:r>
              <a:rPr lang="en-US" altLang="zh-TW" sz="2800" dirty="0">
                <a:solidFill>
                  <a:srgbClr val="0000FF"/>
                </a:solidFill>
                <a:latin typeface="Calibri" panose="020F0502020204030204"/>
                <a:ea typeface="微软雅黑"/>
              </a:rPr>
              <a:t>No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19" name="向右箭號 27">
            <a:extLst>
              <a:ext uri="{FF2B5EF4-FFF2-40B4-BE49-F238E27FC236}">
                <a16:creationId xmlns:a16="http://schemas.microsoft.com/office/drawing/2014/main" id="{F1395291-5410-4707-93B4-B966CB2363E7}"/>
              </a:ext>
            </a:extLst>
          </p:cNvPr>
          <p:cNvSpPr/>
          <p:nvPr/>
        </p:nvSpPr>
        <p:spPr>
          <a:xfrm>
            <a:off x="6339094" y="1898661"/>
            <a:ext cx="423081" cy="561088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文字方塊 7">
            <a:extLst>
              <a:ext uri="{FF2B5EF4-FFF2-40B4-BE49-F238E27FC236}">
                <a16:creationId xmlns:a16="http://schemas.microsoft.com/office/drawing/2014/main" id="{4CEA5490-E590-4DF8-A8AE-477D1DF9885A}"/>
              </a:ext>
            </a:extLst>
          </p:cNvPr>
          <p:cNvSpPr txBox="1"/>
          <p:nvPr/>
        </p:nvSpPr>
        <p:spPr>
          <a:xfrm>
            <a:off x="7557931" y="3046693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微软雅黑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21" name="文字方塊 17">
            <a:extLst>
              <a:ext uri="{FF2B5EF4-FFF2-40B4-BE49-F238E27FC236}">
                <a16:creationId xmlns:a16="http://schemas.microsoft.com/office/drawing/2014/main" id="{F8BBCA52-295D-4A51-873D-47D305F5F7C3}"/>
              </a:ext>
            </a:extLst>
          </p:cNvPr>
          <p:cNvSpPr txBox="1"/>
          <p:nvPr/>
        </p:nvSpPr>
        <p:spPr>
          <a:xfrm>
            <a:off x="9069394" y="4569671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微软雅黑"/>
              </a:rPr>
              <a:t>No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22" name="文字方塊 9">
            <a:extLst>
              <a:ext uri="{FF2B5EF4-FFF2-40B4-BE49-F238E27FC236}">
                <a16:creationId xmlns:a16="http://schemas.microsoft.com/office/drawing/2014/main" id="{593EE33A-755F-44AD-9D27-D7B56E14A1AB}"/>
              </a:ext>
            </a:extLst>
          </p:cNvPr>
          <p:cNvSpPr txBox="1"/>
          <p:nvPr/>
        </p:nvSpPr>
        <p:spPr>
          <a:xfrm>
            <a:off x="2143196" y="4092618"/>
            <a:ext cx="1480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微软雅黑"/>
              </a:rPr>
              <a:t>Training</a:t>
            </a:r>
          </a:p>
          <a:p>
            <a:pPr algn="ctr"/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  <a:ea typeface="微软雅黑"/>
              </a:rPr>
              <a:t>Data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  <a:ea typeface="微软雅黑"/>
            </a:endParaRPr>
          </a:p>
        </p:txBody>
      </p:sp>
      <p:pic>
        <p:nvPicPr>
          <p:cNvPr id="23" name="Picture 2" descr="http://www.ceu.org.tw/images/CEU_knowledge21065_1.jpg">
            <a:extLst>
              <a:ext uri="{FF2B5EF4-FFF2-40B4-BE49-F238E27FC236}">
                <a16:creationId xmlns:a16="http://schemas.microsoft.com/office/drawing/2014/main" id="{175AD192-61F1-431A-8F25-506A51AE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538" y="1374345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5">
            <a:extLst>
              <a:ext uri="{FF2B5EF4-FFF2-40B4-BE49-F238E27FC236}">
                <a16:creationId xmlns:a16="http://schemas.microsoft.com/office/drawing/2014/main" id="{1538DE23-3C24-4E59-9E6E-41C5E811A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848" y="1435008"/>
            <a:ext cx="274307" cy="149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9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1A1B7-8926-4ACC-A873-6E6F3DE1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76603-77B8-407F-A780-71ABEFD56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Emotion detection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18DA40-40A0-4DE3-B3D3-0CF85D7134B0}"/>
              </a:ext>
            </a:extLst>
          </p:cNvPr>
          <p:cNvSpPr/>
          <p:nvPr/>
        </p:nvSpPr>
        <p:spPr>
          <a:xfrm>
            <a:off x="2433941" y="2462404"/>
            <a:ext cx="3305008" cy="1726419"/>
          </a:xfrm>
          <a:prstGeom prst="rect">
            <a:avLst/>
          </a:prstGeom>
          <a:solidFill>
            <a:srgbClr val="4276AA"/>
          </a:solidFill>
          <a:ln w="12700" cap="flat" cmpd="sng" algn="ctr">
            <a:solidFill>
              <a:srgbClr val="4276A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Text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A73CD3-14EC-461E-B6FF-162ED889D6D5}"/>
              </a:ext>
            </a:extLst>
          </p:cNvPr>
          <p:cNvSpPr txBox="1"/>
          <p:nvPr/>
        </p:nvSpPr>
        <p:spPr>
          <a:xfrm>
            <a:off x="7141030" y="1483753"/>
            <a:ext cx="129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3A4F74-6FC0-45E3-AD4C-4F79153CF06B}"/>
              </a:ext>
            </a:extLst>
          </p:cNvPr>
          <p:cNvSpPr txBox="1"/>
          <p:nvPr/>
        </p:nvSpPr>
        <p:spPr>
          <a:xfrm>
            <a:off x="7141030" y="2350606"/>
            <a:ext cx="129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7F5692-3D91-4645-9BFF-005C60FB31EC}"/>
              </a:ext>
            </a:extLst>
          </p:cNvPr>
          <p:cNvSpPr txBox="1"/>
          <p:nvPr/>
        </p:nvSpPr>
        <p:spPr>
          <a:xfrm>
            <a:off x="7141030" y="3217459"/>
            <a:ext cx="129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惊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FA1BE2-A5CA-4C7A-BFDC-56C844910A4F}"/>
              </a:ext>
            </a:extLst>
          </p:cNvPr>
          <p:cNvSpPr txBox="1"/>
          <p:nvPr/>
        </p:nvSpPr>
        <p:spPr>
          <a:xfrm>
            <a:off x="7141030" y="4023351"/>
            <a:ext cx="129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37F579-F868-4717-AA70-98DFCC9F0BEA}"/>
              </a:ext>
            </a:extLst>
          </p:cNvPr>
          <p:cNvSpPr txBox="1"/>
          <p:nvPr/>
        </p:nvSpPr>
        <p:spPr>
          <a:xfrm>
            <a:off x="7141030" y="4921390"/>
            <a:ext cx="129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Arial" panose="020F0502020204030204"/>
                <a:ea typeface="微软雅黑"/>
              </a:rPr>
              <a:t>恐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413FB08-8B85-4653-B210-9BA2DEBFF26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738949" y="1745363"/>
            <a:ext cx="1402080" cy="1580250"/>
          </a:xfrm>
          <a:prstGeom prst="straightConnector1">
            <a:avLst/>
          </a:prstGeom>
          <a:noFill/>
          <a:ln w="41275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8646AF5-2729-4B3A-A85B-DEF58AAAF29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5738949" y="2612217"/>
            <a:ext cx="1402080" cy="713397"/>
          </a:xfrm>
          <a:prstGeom prst="straightConnector1">
            <a:avLst/>
          </a:prstGeom>
          <a:noFill/>
          <a:ln w="41275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AAA1C79-3656-4596-A7D3-61779F5287E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738949" y="3325613"/>
            <a:ext cx="1402080" cy="153456"/>
          </a:xfrm>
          <a:prstGeom prst="straightConnector1">
            <a:avLst/>
          </a:prstGeom>
          <a:noFill/>
          <a:ln w="41275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6158F8C-04FA-4145-AD8E-3C4742DC7F86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738949" y="3325613"/>
            <a:ext cx="1402080" cy="959348"/>
          </a:xfrm>
          <a:prstGeom prst="straightConnector1">
            <a:avLst/>
          </a:prstGeom>
          <a:noFill/>
          <a:ln w="41275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414FC6B-0A08-45A4-A76B-DC3A0B8842CE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5738949" y="3325614"/>
            <a:ext cx="1402080" cy="1857387"/>
          </a:xfrm>
          <a:prstGeom prst="straightConnector1">
            <a:avLst/>
          </a:prstGeom>
          <a:noFill/>
          <a:ln w="41275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42816BA-2CAD-4F2D-AE0C-52CD73E7F74B}"/>
              </a:ext>
            </a:extLst>
          </p:cNvPr>
          <p:cNvSpPr txBox="1"/>
          <p:nvPr/>
        </p:nvSpPr>
        <p:spPr>
          <a:xfrm>
            <a:off x="2582409" y="2719086"/>
            <a:ext cx="3156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Arial" panose="020F0502020204030204"/>
                <a:ea typeface="微软雅黑"/>
              </a:rPr>
              <a:t>我儿子今天一岁零三天了，突然发现，他会切水果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14C37A-1494-4575-B017-0DAA2A2C9CC7}"/>
              </a:ext>
            </a:extLst>
          </p:cNvPr>
          <p:cNvSpPr txBox="1"/>
          <p:nvPr/>
        </p:nvSpPr>
        <p:spPr>
          <a:xfrm>
            <a:off x="2582409" y="2552756"/>
            <a:ext cx="3156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Arial" panose="020F0502020204030204"/>
                <a:ea typeface="微软雅黑"/>
              </a:rPr>
              <a:t>真是好多年都没有看电影了呢，感觉还不错，主要是爆米花真不错。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4C14F98-9F58-4869-A416-B98DBBC577E3}"/>
              </a:ext>
            </a:extLst>
          </p:cNvPr>
          <p:cNvSpPr/>
          <p:nvPr/>
        </p:nvSpPr>
        <p:spPr>
          <a:xfrm>
            <a:off x="7141029" y="3217459"/>
            <a:ext cx="644434" cy="52322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6F3FCB-4B64-4041-84D0-F7E058DA1915}"/>
              </a:ext>
            </a:extLst>
          </p:cNvPr>
          <p:cNvSpPr/>
          <p:nvPr/>
        </p:nvSpPr>
        <p:spPr>
          <a:xfrm>
            <a:off x="7141029" y="1515139"/>
            <a:ext cx="644434" cy="52322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74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5" grpId="0"/>
      <p:bldP spid="15" grpId="1"/>
      <p:bldP spid="16" grpId="0"/>
      <p:bldP spid="17" grpId="0" animBg="1"/>
      <p:bldP spid="17" grpId="1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1A1B7-8926-4ACC-A873-6E6F3DE1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24D60B-34AB-4588-81F3-0096A2DD9B4C}"/>
              </a:ext>
            </a:extLst>
          </p:cNvPr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文字方塊 6">
            <a:extLst>
              <a:ext uri="{FF2B5EF4-FFF2-40B4-BE49-F238E27FC236}">
                <a16:creationId xmlns:a16="http://schemas.microsoft.com/office/drawing/2014/main" id="{70005E37-36C5-4596-8F21-27C6F0050BFC}"/>
              </a:ext>
            </a:extLst>
          </p:cNvPr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</a:rPr>
              <a:t>Regression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33EF27-81F5-44CB-A93C-3268CFDE413E}"/>
              </a:ext>
            </a:extLst>
          </p:cNvPr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8ACDCE-0F28-46EE-ADE0-998F021F3555}"/>
              </a:ext>
            </a:extLst>
          </p:cNvPr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</a:rPr>
              <a:t>Linear Model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文字方塊 26">
            <a:extLst>
              <a:ext uri="{FF2B5EF4-FFF2-40B4-BE49-F238E27FC236}">
                <a16:creationId xmlns:a16="http://schemas.microsoft.com/office/drawing/2014/main" id="{93FBCAC7-B8A8-4007-B643-94A35616EC7A}"/>
              </a:ext>
            </a:extLst>
          </p:cNvPr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AEDDC6-EE8D-4A1F-822C-CAA68ED85943}"/>
              </a:ext>
            </a:extLst>
          </p:cNvPr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sz="24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C9D62D-CE29-4D5E-A0F4-14025FA0E29F}"/>
              </a:ext>
            </a:extLst>
          </p:cNvPr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</a:rPr>
              <a:t>Neural network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文字方塊 28">
            <a:extLst>
              <a:ext uri="{FF2B5EF4-FFF2-40B4-BE49-F238E27FC236}">
                <a16:creationId xmlns:a16="http://schemas.microsoft.com/office/drawing/2014/main" id="{A8584F01-1CED-42AE-85F4-8B75BAFA063E}"/>
              </a:ext>
            </a:extLst>
          </p:cNvPr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微软雅黑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微软雅黑"/>
            </a:endParaRPr>
          </a:p>
        </p:txBody>
      </p:sp>
      <p:cxnSp>
        <p:nvCxnSpPr>
          <p:cNvPr id="12" name="直線單箭頭接點 31">
            <a:extLst>
              <a:ext uri="{FF2B5EF4-FFF2-40B4-BE49-F238E27FC236}">
                <a16:creationId xmlns:a16="http://schemas.microsoft.com/office/drawing/2014/main" id="{C089BFB6-4FBF-48F9-A2E9-4D23B341FDE0}"/>
              </a:ext>
            </a:extLst>
          </p:cNvPr>
          <p:cNvCxnSpPr>
            <a:endCxn id="7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33">
            <a:extLst>
              <a:ext uri="{FF2B5EF4-FFF2-40B4-BE49-F238E27FC236}">
                <a16:creationId xmlns:a16="http://schemas.microsoft.com/office/drawing/2014/main" id="{7C839991-8472-49F2-A098-4C3AC40D2C00}"/>
              </a:ext>
            </a:extLst>
          </p:cNvPr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8005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94196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– Deep Learning</a:t>
            </a:r>
            <a:r>
              <a:rPr lang="zh-CN" altLang="en-US" dirty="0"/>
              <a:t>深度学习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8D119BB-CF38-4D4A-936B-72186F12748B}"/>
              </a:ext>
            </a:extLst>
          </p:cNvPr>
          <p:cNvSpPr txBox="1">
            <a:spLocks/>
          </p:cNvSpPr>
          <p:nvPr/>
        </p:nvSpPr>
        <p:spPr>
          <a:xfrm>
            <a:off x="694996" y="164457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TW" b="1" dirty="0">
                <a:solidFill>
                  <a:srgbClr val="C00000"/>
                </a:solidFill>
                <a:latin typeface="Calibri" panose="020F0502020204030204"/>
                <a:ea typeface="新細明體" panose="02020500000000000000" pitchFamily="18" charset="-120"/>
              </a:rPr>
              <a:t>Image</a:t>
            </a:r>
            <a:r>
              <a:rPr lang="zh-TW" altLang="en-US" b="1" dirty="0">
                <a:solidFill>
                  <a:srgbClr val="C00000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b="1" dirty="0">
                <a:solidFill>
                  <a:srgbClr val="C00000"/>
                </a:solidFill>
                <a:latin typeface="Calibri" panose="020F0502020204030204"/>
                <a:ea typeface="新細明體" panose="02020500000000000000" pitchFamily="18" charset="-120"/>
              </a:rPr>
              <a:t>Recognition</a:t>
            </a:r>
            <a:endParaRPr lang="zh-TW" altLang="en-US" b="1" dirty="0">
              <a:solidFill>
                <a:srgbClr val="C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26F33B-8213-4C41-AB9C-1439279B35EA}"/>
              </a:ext>
            </a:extLst>
          </p:cNvPr>
          <p:cNvSpPr/>
          <p:nvPr/>
        </p:nvSpPr>
        <p:spPr>
          <a:xfrm>
            <a:off x="3133652" y="3119044"/>
            <a:ext cx="1719619" cy="1244051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Function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向右箭號 4">
            <a:extLst>
              <a:ext uri="{FF2B5EF4-FFF2-40B4-BE49-F238E27FC236}">
                <a16:creationId xmlns:a16="http://schemas.microsoft.com/office/drawing/2014/main" id="{C47D08EF-809D-4FDC-9B3C-AFDC63EBEB6E}"/>
              </a:ext>
            </a:extLst>
          </p:cNvPr>
          <p:cNvSpPr/>
          <p:nvPr/>
        </p:nvSpPr>
        <p:spPr>
          <a:xfrm>
            <a:off x="4940014" y="3460523"/>
            <a:ext cx="423081" cy="561088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5">
            <a:extLst>
              <a:ext uri="{FF2B5EF4-FFF2-40B4-BE49-F238E27FC236}">
                <a16:creationId xmlns:a16="http://schemas.microsoft.com/office/drawing/2014/main" id="{6922C87D-154F-48F8-9B35-FEE73C28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021" y="2993722"/>
            <a:ext cx="274307" cy="1494693"/>
          </a:xfrm>
          <a:prstGeom prst="rect">
            <a:avLst/>
          </a:prstGeom>
        </p:spPr>
      </p:pic>
      <p:sp>
        <p:nvSpPr>
          <p:cNvPr id="8" name="向右箭號 6">
            <a:extLst>
              <a:ext uri="{FF2B5EF4-FFF2-40B4-BE49-F238E27FC236}">
                <a16:creationId xmlns:a16="http://schemas.microsoft.com/office/drawing/2014/main" id="{F74FF2E0-9E9A-4B54-A04F-01CA49EECC47}"/>
              </a:ext>
            </a:extLst>
          </p:cNvPr>
          <p:cNvSpPr/>
          <p:nvPr/>
        </p:nvSpPr>
        <p:spPr>
          <a:xfrm>
            <a:off x="2634335" y="3460524"/>
            <a:ext cx="423081" cy="561088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9" name="圖片 7">
            <a:extLst>
              <a:ext uri="{FF2B5EF4-FFF2-40B4-BE49-F238E27FC236}">
                <a16:creationId xmlns:a16="http://schemas.microsoft.com/office/drawing/2014/main" id="{B0D2DB4E-31AB-4DDE-82DE-B2C0E4C6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26" y="3031525"/>
            <a:ext cx="292260" cy="15109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D8E26F8-10B9-4CFE-B8CA-125BE20AB618}"/>
              </a:ext>
            </a:extLst>
          </p:cNvPr>
          <p:cNvSpPr/>
          <p:nvPr/>
        </p:nvSpPr>
        <p:spPr>
          <a:xfrm>
            <a:off x="8469412" y="2576095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圖片 9">
            <a:extLst>
              <a:ext uri="{FF2B5EF4-FFF2-40B4-BE49-F238E27FC236}">
                <a16:creationId xmlns:a16="http://schemas.microsoft.com/office/drawing/2014/main" id="{0364E5E7-D038-4C4C-BD03-A46E5DF4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156" y="2322636"/>
            <a:ext cx="931280" cy="1051432"/>
          </a:xfrm>
          <a:prstGeom prst="rect">
            <a:avLst/>
          </a:prstGeom>
        </p:spPr>
      </p:pic>
      <p:pic>
        <p:nvPicPr>
          <p:cNvPr id="12" name="圖片 10">
            <a:extLst>
              <a:ext uri="{FF2B5EF4-FFF2-40B4-BE49-F238E27FC236}">
                <a16:creationId xmlns:a16="http://schemas.microsoft.com/office/drawing/2014/main" id="{5846AC71-4922-4160-9B9F-0123A8313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156" y="3579411"/>
            <a:ext cx="899978" cy="107509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2691076-8E7F-48A5-B519-3A94D6254445}"/>
              </a:ext>
            </a:extLst>
          </p:cNvPr>
          <p:cNvSpPr txBox="1"/>
          <p:nvPr/>
        </p:nvSpPr>
        <p:spPr>
          <a:xfrm>
            <a:off x="8487350" y="39246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“cat”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CBE8770-9921-4458-9A1A-EBA733B7163D}"/>
              </a:ext>
            </a:extLst>
          </p:cNvPr>
          <p:cNvSpPr txBox="1"/>
          <p:nvPr/>
        </p:nvSpPr>
        <p:spPr>
          <a:xfrm>
            <a:off x="8499436" y="521995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“dog”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7A84C830-74A6-40ED-8879-1FB102028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20" y="4970212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C1363FC-49D2-44EB-B325-65BF7A635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658" y="4859851"/>
            <a:ext cx="915693" cy="1181883"/>
          </a:xfrm>
          <a:prstGeom prst="rect">
            <a:avLst/>
          </a:prstGeom>
        </p:spPr>
      </p:pic>
      <p:sp>
        <p:nvSpPr>
          <p:cNvPr id="17" name="弧形向右箭號 16">
            <a:extLst>
              <a:ext uri="{FF2B5EF4-FFF2-40B4-BE49-F238E27FC236}">
                <a16:creationId xmlns:a16="http://schemas.microsoft.com/office/drawing/2014/main" id="{8413A4C8-6378-4A66-8A1A-C35D42ADA7F1}"/>
              </a:ext>
            </a:extLst>
          </p:cNvPr>
          <p:cNvSpPr/>
          <p:nvPr/>
        </p:nvSpPr>
        <p:spPr>
          <a:xfrm flipV="1">
            <a:off x="1647256" y="3635276"/>
            <a:ext cx="630014" cy="1917302"/>
          </a:xfrm>
          <a:prstGeom prst="curved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D49781C-E1DB-4AED-8833-CD64FD235A66}"/>
              </a:ext>
            </a:extLst>
          </p:cNvPr>
          <p:cNvSpPr txBox="1"/>
          <p:nvPr/>
        </p:nvSpPr>
        <p:spPr>
          <a:xfrm>
            <a:off x="5814177" y="2322009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“monkey”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0146EDC-52D7-4DBB-8D9C-0C1FE074973C}"/>
              </a:ext>
            </a:extLst>
          </p:cNvPr>
          <p:cNvSpPr txBox="1"/>
          <p:nvPr/>
        </p:nvSpPr>
        <p:spPr>
          <a:xfrm>
            <a:off x="6242042" y="303449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“cat”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F5CD28-A0CE-442A-801C-01CB50D30C1A}"/>
              </a:ext>
            </a:extLst>
          </p:cNvPr>
          <p:cNvSpPr txBox="1"/>
          <p:nvPr/>
        </p:nvSpPr>
        <p:spPr>
          <a:xfrm>
            <a:off x="6092409" y="4496144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“dog”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1" name="直線單箭頭接點 21">
            <a:extLst>
              <a:ext uri="{FF2B5EF4-FFF2-40B4-BE49-F238E27FC236}">
                <a16:creationId xmlns:a16="http://schemas.microsoft.com/office/drawing/2014/main" id="{D51B5162-3628-48F8-A657-AAFA80E4C231}"/>
              </a:ext>
            </a:extLst>
          </p:cNvPr>
          <p:cNvCxnSpPr/>
          <p:nvPr/>
        </p:nvCxnSpPr>
        <p:spPr>
          <a:xfrm flipV="1">
            <a:off x="5570906" y="2783674"/>
            <a:ext cx="457200" cy="461665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線單箭頭接點 22">
            <a:extLst>
              <a:ext uri="{FF2B5EF4-FFF2-40B4-BE49-F238E27FC236}">
                <a16:creationId xmlns:a16="http://schemas.microsoft.com/office/drawing/2014/main" id="{40395052-AF49-4E71-8B87-98945441B1C9}"/>
              </a:ext>
            </a:extLst>
          </p:cNvPr>
          <p:cNvCxnSpPr>
            <a:cxnSpLocks/>
          </p:cNvCxnSpPr>
          <p:nvPr/>
        </p:nvCxnSpPr>
        <p:spPr>
          <a:xfrm flipV="1">
            <a:off x="5557874" y="3375685"/>
            <a:ext cx="684168" cy="215785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線單箭頭接點 24">
            <a:extLst>
              <a:ext uri="{FF2B5EF4-FFF2-40B4-BE49-F238E27FC236}">
                <a16:creationId xmlns:a16="http://schemas.microsoft.com/office/drawing/2014/main" id="{61344001-A1F9-4195-B1CD-BE6D6EF3BF0F}"/>
              </a:ext>
            </a:extLst>
          </p:cNvPr>
          <p:cNvCxnSpPr/>
          <p:nvPr/>
        </p:nvCxnSpPr>
        <p:spPr>
          <a:xfrm>
            <a:off x="5570907" y="4363156"/>
            <a:ext cx="497231" cy="269099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3DCB64-65AA-4F67-85CF-B4F9BD5BD109}"/>
              </a:ext>
            </a:extLst>
          </p:cNvPr>
          <p:cNvSpPr txBox="1"/>
          <p:nvPr/>
        </p:nvSpPr>
        <p:spPr>
          <a:xfrm>
            <a:off x="7178701" y="1605169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Calibri" panose="020F0502020204030204"/>
              </a:rPr>
              <a:t>Training Data</a:t>
            </a:r>
            <a:endParaRPr lang="zh-TW" altLang="en-US" sz="2800" dirty="0">
              <a:solidFill>
                <a:srgbClr val="0070C0"/>
              </a:solidFill>
              <a:latin typeface="Calibri" panose="020F0502020204030204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9455202-2C41-4BC6-AF64-FDE43A491FCD}"/>
              </a:ext>
            </a:extLst>
          </p:cNvPr>
          <p:cNvSpPr/>
          <p:nvPr/>
        </p:nvSpPr>
        <p:spPr>
          <a:xfrm>
            <a:off x="7357981" y="2192739"/>
            <a:ext cx="2582156" cy="4007829"/>
          </a:xfrm>
          <a:prstGeom prst="rect">
            <a:avLst/>
          </a:prstGeom>
          <a:noFill/>
          <a:ln w="381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6" name="文字方塊 26">
            <a:extLst>
              <a:ext uri="{FF2B5EF4-FFF2-40B4-BE49-F238E27FC236}">
                <a16:creationId xmlns:a16="http://schemas.microsoft.com/office/drawing/2014/main" id="{00BC9462-78A5-4B05-9DD1-C4F335A32462}"/>
              </a:ext>
            </a:extLst>
          </p:cNvPr>
          <p:cNvSpPr txBox="1"/>
          <p:nvPr/>
        </p:nvSpPr>
        <p:spPr>
          <a:xfrm>
            <a:off x="4184859" y="5058855"/>
            <a:ext cx="264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  <a:latin typeface="Calibri" panose="020F0502020204030204"/>
              </a:rPr>
              <a:t>Each possible object is a class</a:t>
            </a:r>
            <a:endParaRPr lang="zh-TW" altLang="en-US" sz="2800" dirty="0">
              <a:solidFill>
                <a:srgbClr val="0070C0"/>
              </a:solidFill>
              <a:latin typeface="Calibri" panose="020F0502020204030204"/>
            </a:endParaRPr>
          </a:p>
        </p:txBody>
      </p:sp>
      <p:grpSp>
        <p:nvGrpSpPr>
          <p:cNvPr id="27" name="群組 20">
            <a:extLst>
              <a:ext uri="{FF2B5EF4-FFF2-40B4-BE49-F238E27FC236}">
                <a16:creationId xmlns:a16="http://schemas.microsoft.com/office/drawing/2014/main" id="{69F50BD6-2924-4F73-8E4B-E95B842C890A}"/>
              </a:ext>
            </a:extLst>
          </p:cNvPr>
          <p:cNvGrpSpPr/>
          <p:nvPr/>
        </p:nvGrpSpPr>
        <p:grpSpPr>
          <a:xfrm>
            <a:off x="1992692" y="2209980"/>
            <a:ext cx="3907267" cy="1003780"/>
            <a:chOff x="974085" y="2482784"/>
            <a:chExt cx="3907267" cy="1003780"/>
          </a:xfrm>
        </p:grpSpPr>
        <p:sp>
          <p:nvSpPr>
            <p:cNvPr id="28" name="文字方塊 28">
              <a:extLst>
                <a:ext uri="{FF2B5EF4-FFF2-40B4-BE49-F238E27FC236}">
                  <a16:creationId xmlns:a16="http://schemas.microsoft.com/office/drawing/2014/main" id="{AE2F9631-8544-46AE-84FF-DD7DA0D4B18D}"/>
                </a:ext>
              </a:extLst>
            </p:cNvPr>
            <p:cNvSpPr txBox="1"/>
            <p:nvPr/>
          </p:nvSpPr>
          <p:spPr>
            <a:xfrm>
              <a:off x="974085" y="2482784"/>
              <a:ext cx="3907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TW" sz="2800" kern="0" dirty="0">
                  <a:solidFill>
                    <a:srgbClr val="0000FF"/>
                  </a:solidFill>
                  <a:latin typeface="Calibri" panose="020F0502020204030204"/>
                </a:rPr>
                <a:t>Hierarchical Structure</a:t>
              </a:r>
              <a:endParaRPr lang="zh-TW" altLang="en-US" sz="2800" kern="0" dirty="0">
                <a:solidFill>
                  <a:srgbClr val="0000FF"/>
                </a:solidFill>
                <a:latin typeface="Calibri" panose="020F0502020204030204"/>
              </a:endParaRPr>
            </a:p>
          </p:txBody>
        </p:sp>
        <p:sp>
          <p:nvSpPr>
            <p:cNvPr id="29" name="箭號: 向右 11">
              <a:extLst>
                <a:ext uri="{FF2B5EF4-FFF2-40B4-BE49-F238E27FC236}">
                  <a16:creationId xmlns:a16="http://schemas.microsoft.com/office/drawing/2014/main" id="{AC10D236-EC07-4349-8923-E99B37EF3623}"/>
                </a:ext>
              </a:extLst>
            </p:cNvPr>
            <p:cNvSpPr/>
            <p:nvPr/>
          </p:nvSpPr>
          <p:spPr>
            <a:xfrm rot="16200000">
              <a:off x="2664285" y="2804720"/>
              <a:ext cx="579946" cy="783741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60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7" grpId="0" animBg="1"/>
      <p:bldP spid="18" grpId="0"/>
      <p:bldP spid="19" grpId="0"/>
      <p:bldP spid="20" grpId="0"/>
      <p:bldP spid="24" grpId="0"/>
      <p:bldP spid="25" grpId="0" animBg="1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364901-73F9-40D3-A08A-653699974445}"/>
              </a:ext>
            </a:extLst>
          </p:cNvPr>
          <p:cNvSpPr/>
          <p:nvPr/>
        </p:nvSpPr>
        <p:spPr>
          <a:xfrm>
            <a:off x="2320414" y="1445030"/>
            <a:ext cx="3232520" cy="4981868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9DE696-EAAA-4B5D-B319-4D55DBEDC07B}"/>
              </a:ext>
            </a:extLst>
          </p:cNvPr>
          <p:cNvSpPr/>
          <p:nvPr/>
        </p:nvSpPr>
        <p:spPr>
          <a:xfrm>
            <a:off x="2320414" y="3681194"/>
            <a:ext cx="5616121" cy="2931146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3969E6-A580-4284-B975-CF85C67EAB34}"/>
              </a:ext>
            </a:extLst>
          </p:cNvPr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5">
            <a:extLst>
              <a:ext uri="{FF2B5EF4-FFF2-40B4-BE49-F238E27FC236}">
                <a16:creationId xmlns:a16="http://schemas.microsoft.com/office/drawing/2014/main" id="{78C3C1A7-9247-4781-BA6F-36939402D382}"/>
              </a:ext>
            </a:extLst>
          </p:cNvPr>
          <p:cNvSpPr txBox="1"/>
          <p:nvPr/>
        </p:nvSpPr>
        <p:spPr>
          <a:xfrm>
            <a:off x="3256555" y="6062471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文字方塊 6">
            <a:extLst>
              <a:ext uri="{FF2B5EF4-FFF2-40B4-BE49-F238E27FC236}">
                <a16:creationId xmlns:a16="http://schemas.microsoft.com/office/drawing/2014/main" id="{8AF69D0F-231B-4154-9BBE-1B75F8419F2A}"/>
              </a:ext>
            </a:extLst>
          </p:cNvPr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84A5DA-B4F8-455A-9DF2-276470634E57}"/>
              </a:ext>
            </a:extLst>
          </p:cNvPr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21B6BA-E97D-4977-9FC6-64C9A9BB5423}"/>
              </a:ext>
            </a:extLst>
          </p:cNvPr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4DD8EB-BD89-4BF6-AB77-15F42CF1A9EC}"/>
              </a:ext>
            </a:extLst>
          </p:cNvPr>
          <p:cNvSpPr/>
          <p:nvPr/>
        </p:nvSpPr>
        <p:spPr>
          <a:xfrm>
            <a:off x="5758508" y="1261337"/>
            <a:ext cx="2309737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26">
            <a:extLst>
              <a:ext uri="{FF2B5EF4-FFF2-40B4-BE49-F238E27FC236}">
                <a16:creationId xmlns:a16="http://schemas.microsoft.com/office/drawing/2014/main" id="{D6DAD43F-A441-4B3D-9A8A-B2DA75216C21}"/>
              </a:ext>
            </a:extLst>
          </p:cNvPr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EF220D-7B92-4883-A5EA-57C420B34DB0}"/>
              </a:ext>
            </a:extLst>
          </p:cNvPr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5D783D-45F7-4587-B5E5-B1D1EFCB7092}"/>
              </a:ext>
            </a:extLst>
          </p:cNvPr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Neural network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789A07-0271-4202-BC48-99C2784EED7E}"/>
              </a:ext>
            </a:extLst>
          </p:cNvPr>
          <p:cNvSpPr/>
          <p:nvPr/>
        </p:nvSpPr>
        <p:spPr>
          <a:xfrm>
            <a:off x="5115078" y="4260719"/>
            <a:ext cx="1993127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28">
            <a:extLst>
              <a:ext uri="{FF2B5EF4-FFF2-40B4-BE49-F238E27FC236}">
                <a16:creationId xmlns:a16="http://schemas.microsoft.com/office/drawing/2014/main" id="{A4DAEE6A-1213-4D07-A342-F47B92316906}"/>
              </a:ext>
            </a:extLst>
          </p:cNvPr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" name="直線單箭頭接點 31">
            <a:extLst>
              <a:ext uri="{FF2B5EF4-FFF2-40B4-BE49-F238E27FC236}">
                <a16:creationId xmlns:a16="http://schemas.microsoft.com/office/drawing/2014/main" id="{A8CFDE6F-1401-4BEE-8FF8-D6FE7D02C451}"/>
              </a:ext>
            </a:extLst>
          </p:cNvPr>
          <p:cNvCxnSpPr>
            <a:endCxn id="10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線單箭頭接點 33">
            <a:extLst>
              <a:ext uri="{FF2B5EF4-FFF2-40B4-BE49-F238E27FC236}">
                <a16:creationId xmlns:a16="http://schemas.microsoft.com/office/drawing/2014/main" id="{B4011F3B-AE6F-4387-809E-30560121F9AE}"/>
              </a:ext>
            </a:extLst>
          </p:cNvPr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文字方塊 2">
            <a:extLst>
              <a:ext uri="{FF2B5EF4-FFF2-40B4-BE49-F238E27FC236}">
                <a16:creationId xmlns:a16="http://schemas.microsoft.com/office/drawing/2014/main" id="{6B022321-9E25-4FCD-B98D-033B112A8903}"/>
              </a:ext>
            </a:extLst>
          </p:cNvPr>
          <p:cNvSpPr txBox="1"/>
          <p:nvPr/>
        </p:nvSpPr>
        <p:spPr>
          <a:xfrm>
            <a:off x="8148528" y="3979952"/>
            <a:ext cx="2251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</a:rPr>
              <a:t>Training Data: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文字方塊 30">
            <a:extLst>
              <a:ext uri="{FF2B5EF4-FFF2-40B4-BE49-F238E27FC236}">
                <a16:creationId xmlns:a16="http://schemas.microsoft.com/office/drawing/2014/main" id="{59BD3246-24F4-4F45-87C4-CC1FD42E0F64}"/>
              </a:ext>
            </a:extLst>
          </p:cNvPr>
          <p:cNvSpPr txBox="1"/>
          <p:nvPr/>
        </p:nvSpPr>
        <p:spPr>
          <a:xfrm>
            <a:off x="8168936" y="4486957"/>
            <a:ext cx="333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Calibri" panose="020F0502020204030204"/>
              </a:rPr>
              <a:t>包含（输入，输出）对</a:t>
            </a:r>
            <a:endParaRPr lang="zh-TW" altLang="en-US" sz="2400" b="1" dirty="0">
              <a:solidFill>
                <a:srgbClr val="0000FF"/>
              </a:solidFill>
              <a:latin typeface="Calibri" panose="020F0502020204030204"/>
            </a:endParaRPr>
          </a:p>
        </p:txBody>
      </p:sp>
      <p:sp>
        <p:nvSpPr>
          <p:cNvPr id="21" name="文字方塊 32">
            <a:extLst>
              <a:ext uri="{FF2B5EF4-FFF2-40B4-BE49-F238E27FC236}">
                <a16:creationId xmlns:a16="http://schemas.microsoft.com/office/drawing/2014/main" id="{BD13A4D3-7906-4821-B204-A5D77759A603}"/>
              </a:ext>
            </a:extLst>
          </p:cNvPr>
          <p:cNvSpPr txBox="1"/>
          <p:nvPr/>
        </p:nvSpPr>
        <p:spPr>
          <a:xfrm>
            <a:off x="8168935" y="5576588"/>
            <a:ext cx="2127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</a:rPr>
              <a:t>Function output = label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22" name="文字方塊 3">
            <a:extLst>
              <a:ext uri="{FF2B5EF4-FFF2-40B4-BE49-F238E27FC236}">
                <a16:creationId xmlns:a16="http://schemas.microsoft.com/office/drawing/2014/main" id="{E764D0F8-BA7F-4234-875A-4CE884AB3226}"/>
              </a:ext>
            </a:extLst>
          </p:cNvPr>
          <p:cNvSpPr txBox="1"/>
          <p:nvPr/>
        </p:nvSpPr>
        <p:spPr>
          <a:xfrm>
            <a:off x="5634646" y="516731"/>
            <a:ext cx="5068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Calibri" panose="020F0502020204030204"/>
              </a:rPr>
              <a:t>获得大量的标注数据是很难的</a:t>
            </a:r>
            <a:endParaRPr lang="zh-TW" altLang="en-US" sz="2800" b="1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923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1" grpId="0" animBg="1"/>
      <p:bldP spid="15" grpId="0" animBg="1"/>
      <p:bldP spid="19" grpId="0"/>
      <p:bldP spid="20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Semi-supervised Learning </a:t>
            </a:r>
            <a:r>
              <a:rPr lang="zh-CN" altLang="en-US" dirty="0"/>
              <a:t>半监督学习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F9A2BB-15E9-4C50-8D10-C80E8D8B8465}"/>
              </a:ext>
            </a:extLst>
          </p:cNvPr>
          <p:cNvSpPr/>
          <p:nvPr/>
        </p:nvSpPr>
        <p:spPr>
          <a:xfrm>
            <a:off x="3757125" y="4542337"/>
            <a:ext cx="6018948" cy="1304631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B6E936-B3D0-47AA-85BE-BC66C3289DA4}"/>
              </a:ext>
            </a:extLst>
          </p:cNvPr>
          <p:cNvSpPr/>
          <p:nvPr/>
        </p:nvSpPr>
        <p:spPr>
          <a:xfrm>
            <a:off x="6766600" y="2475463"/>
            <a:ext cx="2051889" cy="1690039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97AE72-289D-479D-8044-0EAFA22A793C}"/>
              </a:ext>
            </a:extLst>
          </p:cNvPr>
          <p:cNvSpPr/>
          <p:nvPr/>
        </p:nvSpPr>
        <p:spPr>
          <a:xfrm>
            <a:off x="4636654" y="2475463"/>
            <a:ext cx="1379913" cy="169003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13">
            <a:extLst>
              <a:ext uri="{FF2B5EF4-FFF2-40B4-BE49-F238E27FC236}">
                <a16:creationId xmlns:a16="http://schemas.microsoft.com/office/drawing/2014/main" id="{237F00EB-FB6E-47B9-BD0C-49FA369E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949" y="2601152"/>
            <a:ext cx="884072" cy="1150918"/>
          </a:xfrm>
          <a:prstGeom prst="rect">
            <a:avLst/>
          </a:prstGeom>
        </p:spPr>
      </p:pic>
      <p:pic>
        <p:nvPicPr>
          <p:cNvPr id="8" name="Picture 2" descr="https://s-media-cache-ak0.pinimg.com/originals/0d/1e/96/0d1e961819031a6c8a05a62b7e8b331c.jpg">
            <a:extLst>
              <a:ext uri="{FF2B5EF4-FFF2-40B4-BE49-F238E27FC236}">
                <a16:creationId xmlns:a16="http://schemas.microsoft.com/office/drawing/2014/main" id="{0F365192-9A92-4EA2-81C5-BDEE5C8D0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45" y="4819530"/>
            <a:ext cx="1377289" cy="7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thenypost.files.wordpress.com/2014/01/dogs1.jpg">
            <a:extLst>
              <a:ext uri="{FF2B5EF4-FFF2-40B4-BE49-F238E27FC236}">
                <a16:creationId xmlns:a16="http://schemas.microsoft.com/office/drawing/2014/main" id="{8E4DF315-290F-4792-A895-7EB5541E0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173" y="2640735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picturesnew.com/media/images/b1bb6faa9d.jpg">
            <a:extLst>
              <a:ext uri="{FF2B5EF4-FFF2-40B4-BE49-F238E27FC236}">
                <a16:creationId xmlns:a16="http://schemas.microsoft.com/office/drawing/2014/main" id="{A5A84614-CA81-488E-B2FF-96719213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97" y="4819530"/>
            <a:ext cx="1321914" cy="8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4">
            <a:extLst>
              <a:ext uri="{FF2B5EF4-FFF2-40B4-BE49-F238E27FC236}">
                <a16:creationId xmlns:a16="http://schemas.microsoft.com/office/drawing/2014/main" id="{B91088B8-6C26-4DEE-BF4B-57AD6A7A6B5D}"/>
              </a:ext>
            </a:extLst>
          </p:cNvPr>
          <p:cNvSpPr txBox="1"/>
          <p:nvPr/>
        </p:nvSpPr>
        <p:spPr>
          <a:xfrm>
            <a:off x="2676205" y="2925909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Labelled 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文字方塊 19">
            <a:extLst>
              <a:ext uri="{FF2B5EF4-FFF2-40B4-BE49-F238E27FC236}">
                <a16:creationId xmlns:a16="http://schemas.microsoft.com/office/drawing/2014/main" id="{18C90ED6-9C6C-4D49-9B5E-311250C7B65D}"/>
              </a:ext>
            </a:extLst>
          </p:cNvPr>
          <p:cNvSpPr txBox="1"/>
          <p:nvPr/>
        </p:nvSpPr>
        <p:spPr>
          <a:xfrm>
            <a:off x="2049787" y="4779153"/>
            <a:ext cx="170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Unlabeled 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" name="Picture 10" descr="http://d21vu35cjx7sd4.cloudfront.net/dims3/MMAH/crop/0x0%2B0%2B0/resize/645x380/quality/90/?url=http%3A%2F%2Fs3.amazonaws.com%2Fassets.prod.vetstreet.com%2Fc2%2F2a9f709eb411e0a2380050568d634f%2Ffile%2FHarrier-5-645mk062411.jpg">
            <a:extLst>
              <a:ext uri="{FF2B5EF4-FFF2-40B4-BE49-F238E27FC236}">
                <a16:creationId xmlns:a16="http://schemas.microsoft.com/office/drawing/2014/main" id="{6B657F7E-9299-42E6-985C-3E294220B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914" y="4739239"/>
            <a:ext cx="879247" cy="10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91883C61-C80A-465C-B325-FB33B252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518" y="4739238"/>
            <a:ext cx="1336515" cy="8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5">
            <a:extLst>
              <a:ext uri="{FF2B5EF4-FFF2-40B4-BE49-F238E27FC236}">
                <a16:creationId xmlns:a16="http://schemas.microsoft.com/office/drawing/2014/main" id="{1D9F881F-3EA4-48E6-8A9B-39646A5E2AFE}"/>
              </a:ext>
            </a:extLst>
          </p:cNvPr>
          <p:cNvSpPr txBox="1"/>
          <p:nvPr/>
        </p:nvSpPr>
        <p:spPr>
          <a:xfrm>
            <a:off x="4927599" y="367279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cat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B6CE0337-8E5D-47AC-B094-E4F008A5A6DA}"/>
              </a:ext>
            </a:extLst>
          </p:cNvPr>
          <p:cNvSpPr txBox="1"/>
          <p:nvPr/>
        </p:nvSpPr>
        <p:spPr>
          <a:xfrm>
            <a:off x="7456556" y="3672495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dog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文字方塊 17">
            <a:extLst>
              <a:ext uri="{FF2B5EF4-FFF2-40B4-BE49-F238E27FC236}">
                <a16:creationId xmlns:a16="http://schemas.microsoft.com/office/drawing/2014/main" id="{8CE2947E-C89A-4D9C-95DA-6F8BFF3D8AB5}"/>
              </a:ext>
            </a:extLst>
          </p:cNvPr>
          <p:cNvSpPr txBox="1"/>
          <p:nvPr/>
        </p:nvSpPr>
        <p:spPr>
          <a:xfrm>
            <a:off x="4091788" y="5846968"/>
            <a:ext cx="53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(Images of cats and dogs)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文字方塊 2">
            <a:extLst>
              <a:ext uri="{FF2B5EF4-FFF2-40B4-BE49-F238E27FC236}">
                <a16:creationId xmlns:a16="http://schemas.microsoft.com/office/drawing/2014/main" id="{4FCD915C-49C8-48F1-A9DD-BC61C2589277}"/>
              </a:ext>
            </a:extLst>
          </p:cNvPr>
          <p:cNvSpPr txBox="1"/>
          <p:nvPr/>
        </p:nvSpPr>
        <p:spPr>
          <a:xfrm>
            <a:off x="606233" y="1491772"/>
            <a:ext cx="6850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800" b="1" dirty="0">
                <a:solidFill>
                  <a:srgbClr val="C00000"/>
                </a:solidFill>
                <a:latin typeface="Calibri" panose="020F0502020204030204"/>
              </a:rPr>
              <a:t>For example, </a:t>
            </a:r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识别猫和狗的类别</a:t>
            </a:r>
            <a:endParaRPr lang="zh-TW" altLang="en-US" sz="28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80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1B0A7-6BB1-4C63-8BB9-213293C50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1BDC75-B684-4503-80F9-109617C00462}"/>
              </a:ext>
            </a:extLst>
          </p:cNvPr>
          <p:cNvSpPr/>
          <p:nvPr/>
        </p:nvSpPr>
        <p:spPr>
          <a:xfrm>
            <a:off x="2320414" y="1445030"/>
            <a:ext cx="3232520" cy="4981868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697E18-1F6B-4072-9AC9-1DEC58BBBF1B}"/>
              </a:ext>
            </a:extLst>
          </p:cNvPr>
          <p:cNvSpPr/>
          <p:nvPr/>
        </p:nvSpPr>
        <p:spPr>
          <a:xfrm>
            <a:off x="2320414" y="3681194"/>
            <a:ext cx="7881625" cy="2931146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91FD17-8DA8-4F7C-A88B-213FF2EF4809}"/>
              </a:ext>
            </a:extLst>
          </p:cNvPr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5">
            <a:extLst>
              <a:ext uri="{FF2B5EF4-FFF2-40B4-BE49-F238E27FC236}">
                <a16:creationId xmlns:a16="http://schemas.microsoft.com/office/drawing/2014/main" id="{E286EBDF-BEE0-4060-BB77-FC36FAFC8B11}"/>
              </a:ext>
            </a:extLst>
          </p:cNvPr>
          <p:cNvSpPr txBox="1"/>
          <p:nvPr/>
        </p:nvSpPr>
        <p:spPr>
          <a:xfrm>
            <a:off x="4633143" y="6059218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文字方塊 6">
            <a:extLst>
              <a:ext uri="{FF2B5EF4-FFF2-40B4-BE49-F238E27FC236}">
                <a16:creationId xmlns:a16="http://schemas.microsoft.com/office/drawing/2014/main" id="{F1241CC4-B9F8-41F6-BF30-8BBB5FF70A4E}"/>
              </a:ext>
            </a:extLst>
          </p:cNvPr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9D5A7D-0320-4DE2-8F58-06C9C1B9A118}"/>
              </a:ext>
            </a:extLst>
          </p:cNvPr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C92FDD-37E4-4B29-A41F-EF22884B1303}"/>
              </a:ext>
            </a:extLst>
          </p:cNvPr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0D6BB8-80D9-4BB5-A0EF-E26E4206BB99}"/>
              </a:ext>
            </a:extLst>
          </p:cNvPr>
          <p:cNvSpPr/>
          <p:nvPr/>
        </p:nvSpPr>
        <p:spPr>
          <a:xfrm>
            <a:off x="7992331" y="4456522"/>
            <a:ext cx="1830431" cy="106112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Structured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6F6D5C-7849-4346-8F1A-137081A40661}"/>
              </a:ext>
            </a:extLst>
          </p:cNvPr>
          <p:cNvSpPr/>
          <p:nvPr/>
        </p:nvSpPr>
        <p:spPr>
          <a:xfrm>
            <a:off x="5758508" y="1261337"/>
            <a:ext cx="2309737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B5CE94-BFF2-4525-B0B4-91B1000AB8C4}"/>
              </a:ext>
            </a:extLst>
          </p:cNvPr>
          <p:cNvSpPr/>
          <p:nvPr/>
        </p:nvSpPr>
        <p:spPr>
          <a:xfrm>
            <a:off x="8238962" y="1261586"/>
            <a:ext cx="1963076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Transfer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26">
            <a:extLst>
              <a:ext uri="{FF2B5EF4-FFF2-40B4-BE49-F238E27FC236}">
                <a16:creationId xmlns:a16="http://schemas.microsoft.com/office/drawing/2014/main" id="{36DD5575-206D-449D-A395-6AA77C2D163C}"/>
              </a:ext>
            </a:extLst>
          </p:cNvPr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A18642-9DA8-4682-BDB7-D427B461C425}"/>
              </a:ext>
            </a:extLst>
          </p:cNvPr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9EE63AB-7626-4133-A3FE-F5B774D28E51}"/>
              </a:ext>
            </a:extLst>
          </p:cNvPr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Deep Learning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1819874-50C0-4AB6-97BD-DA1D3E9F3017}"/>
              </a:ext>
            </a:extLst>
          </p:cNvPr>
          <p:cNvSpPr/>
          <p:nvPr/>
        </p:nvSpPr>
        <p:spPr>
          <a:xfrm>
            <a:off x="5115078" y="4260719"/>
            <a:ext cx="1993127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28">
            <a:extLst>
              <a:ext uri="{FF2B5EF4-FFF2-40B4-BE49-F238E27FC236}">
                <a16:creationId xmlns:a16="http://schemas.microsoft.com/office/drawing/2014/main" id="{3237EB2D-A8EC-4232-8A60-098C34170916}"/>
              </a:ext>
            </a:extLst>
          </p:cNvPr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9" name="直線單箭頭接點 31">
            <a:extLst>
              <a:ext uri="{FF2B5EF4-FFF2-40B4-BE49-F238E27FC236}">
                <a16:creationId xmlns:a16="http://schemas.microsoft.com/office/drawing/2014/main" id="{D29438D3-5B9A-4D9A-A022-BD2DDA5B0386}"/>
              </a:ext>
            </a:extLst>
          </p:cNvPr>
          <p:cNvCxnSpPr>
            <a:endCxn id="10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直線單箭頭接點 33">
            <a:extLst>
              <a:ext uri="{FF2B5EF4-FFF2-40B4-BE49-F238E27FC236}">
                <a16:creationId xmlns:a16="http://schemas.microsoft.com/office/drawing/2014/main" id="{27906E0B-F653-49C8-9DDF-A535B6D24E0C}"/>
              </a:ext>
            </a:extLst>
          </p:cNvPr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線單箭頭接點 35">
            <a:extLst>
              <a:ext uri="{FF2B5EF4-FFF2-40B4-BE49-F238E27FC236}">
                <a16:creationId xmlns:a16="http://schemas.microsoft.com/office/drawing/2014/main" id="{457597BB-AA6E-44C2-8EA0-05B113E13D40}"/>
              </a:ext>
            </a:extLst>
          </p:cNvPr>
          <p:cNvCxnSpPr/>
          <p:nvPr/>
        </p:nvCxnSpPr>
        <p:spPr>
          <a:xfrm rot="16200000" flipH="1">
            <a:off x="7687847" y="4611563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3207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Transfer Learning </a:t>
            </a:r>
            <a:r>
              <a:rPr lang="zh-CN" altLang="en-US" dirty="0"/>
              <a:t>迁移学习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4F4A32-4308-4C2C-9C2F-FBC54F833ACD}"/>
              </a:ext>
            </a:extLst>
          </p:cNvPr>
          <p:cNvSpPr/>
          <p:nvPr/>
        </p:nvSpPr>
        <p:spPr>
          <a:xfrm>
            <a:off x="2262006" y="4019660"/>
            <a:ext cx="7777345" cy="161836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EA6F50-8003-4B4D-90B0-416F9E9478D6}"/>
              </a:ext>
            </a:extLst>
          </p:cNvPr>
          <p:cNvSpPr/>
          <p:nvPr/>
        </p:nvSpPr>
        <p:spPr>
          <a:xfrm>
            <a:off x="6527800" y="2120524"/>
            <a:ext cx="2051889" cy="1690039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375E07-114A-40AE-9214-767548679FD7}"/>
              </a:ext>
            </a:extLst>
          </p:cNvPr>
          <p:cNvSpPr/>
          <p:nvPr/>
        </p:nvSpPr>
        <p:spPr>
          <a:xfrm>
            <a:off x="4397854" y="2120524"/>
            <a:ext cx="1379913" cy="169003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圖片 6">
            <a:extLst>
              <a:ext uri="{FF2B5EF4-FFF2-40B4-BE49-F238E27FC236}">
                <a16:creationId xmlns:a16="http://schemas.microsoft.com/office/drawing/2014/main" id="{E507A772-D157-437E-893A-3DD035FAE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49" y="2246213"/>
            <a:ext cx="884072" cy="1150918"/>
          </a:xfrm>
          <a:prstGeom prst="rect">
            <a:avLst/>
          </a:prstGeom>
        </p:spPr>
      </p:pic>
      <p:pic>
        <p:nvPicPr>
          <p:cNvPr id="7" name="Picture 6" descr="http://thenypost.files.wordpress.com/2014/01/dogs1.jpg">
            <a:extLst>
              <a:ext uri="{FF2B5EF4-FFF2-40B4-BE49-F238E27FC236}">
                <a16:creationId xmlns:a16="http://schemas.microsoft.com/office/drawing/2014/main" id="{C1451708-577D-44AF-80BA-7AC88EC7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373" y="2285796"/>
            <a:ext cx="1608031" cy="107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10">
            <a:extLst>
              <a:ext uri="{FF2B5EF4-FFF2-40B4-BE49-F238E27FC236}">
                <a16:creationId xmlns:a16="http://schemas.microsoft.com/office/drawing/2014/main" id="{C60DA9CC-018E-4B8E-B056-E5B04B3E7468}"/>
              </a:ext>
            </a:extLst>
          </p:cNvPr>
          <p:cNvSpPr txBox="1"/>
          <p:nvPr/>
        </p:nvSpPr>
        <p:spPr>
          <a:xfrm>
            <a:off x="2626299" y="2568786"/>
            <a:ext cx="139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Labelled data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文字方塊 14">
            <a:extLst>
              <a:ext uri="{FF2B5EF4-FFF2-40B4-BE49-F238E27FC236}">
                <a16:creationId xmlns:a16="http://schemas.microsoft.com/office/drawing/2014/main" id="{7AA856A7-3DD0-4C0D-BE55-8863CE9B64E9}"/>
              </a:ext>
            </a:extLst>
          </p:cNvPr>
          <p:cNvSpPr txBox="1"/>
          <p:nvPr/>
        </p:nvSpPr>
        <p:spPr>
          <a:xfrm>
            <a:off x="4688799" y="331786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cat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文字方塊 15">
            <a:extLst>
              <a:ext uri="{FF2B5EF4-FFF2-40B4-BE49-F238E27FC236}">
                <a16:creationId xmlns:a16="http://schemas.microsoft.com/office/drawing/2014/main" id="{809282B9-48A2-4A11-831F-A85A7B7117A9}"/>
              </a:ext>
            </a:extLst>
          </p:cNvPr>
          <p:cNvSpPr txBox="1"/>
          <p:nvPr/>
        </p:nvSpPr>
        <p:spPr>
          <a:xfrm>
            <a:off x="7217756" y="331755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dog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文字方塊 16">
            <a:extLst>
              <a:ext uri="{FF2B5EF4-FFF2-40B4-BE49-F238E27FC236}">
                <a16:creationId xmlns:a16="http://schemas.microsoft.com/office/drawing/2014/main" id="{64DC94F8-21E0-4901-96CF-13AB1DB18D81}"/>
              </a:ext>
            </a:extLst>
          </p:cNvPr>
          <p:cNvSpPr txBox="1"/>
          <p:nvPr/>
        </p:nvSpPr>
        <p:spPr>
          <a:xfrm>
            <a:off x="3451936" y="5611306"/>
            <a:ext cx="5386647" cy="830997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+mn-ea"/>
              </a:rPr>
              <a:t>和原任务不相同的数据</a:t>
            </a:r>
            <a:endParaRPr lang="en-US" altLang="zh-CN" sz="2400" b="1" kern="0" dirty="0">
              <a:solidFill>
                <a:prstClr val="white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+mn-ea"/>
              </a:rPr>
              <a:t>（有标签或无标签）</a:t>
            </a:r>
            <a:endParaRPr lang="zh-TW" altLang="en-US" sz="2400" b="1" kern="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12" name="Picture 4" descr="https://encrypted-tbn3.gstatic.com/images?q=tbn:ANd9GcTJsVxOxRJErtxwuBdCnIhRUOfPIyDsEGbxzLWkquVSl3H7ZFsH">
            <a:extLst>
              <a:ext uri="{FF2B5EF4-FFF2-40B4-BE49-F238E27FC236}">
                <a16:creationId xmlns:a16="http://schemas.microsoft.com/office/drawing/2014/main" id="{7CC2F5C4-3B72-4148-9F8C-BCDE57C67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77" y="4089380"/>
            <a:ext cx="1551927" cy="11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tigerday.org/wp-content/uploads/2013/04/HD-Tiger-Wallpapers-Wallpapers-fever.jpg">
            <a:extLst>
              <a:ext uri="{FF2B5EF4-FFF2-40B4-BE49-F238E27FC236}">
                <a16:creationId xmlns:a16="http://schemas.microsoft.com/office/drawing/2014/main" id="{6CE58EB2-0E49-4A09-A098-9E97C6E2A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54" y="4099310"/>
            <a:ext cx="1581721" cy="118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20">
            <a:extLst>
              <a:ext uri="{FF2B5EF4-FFF2-40B4-BE49-F238E27FC236}">
                <a16:creationId xmlns:a16="http://schemas.microsoft.com/office/drawing/2014/main" id="{B46DB4BD-63FA-40CF-8DE0-DC4FCEB5A7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60" y="4133082"/>
            <a:ext cx="1788411" cy="1152519"/>
          </a:xfrm>
          <a:prstGeom prst="rect">
            <a:avLst/>
          </a:prstGeom>
        </p:spPr>
      </p:pic>
      <p:pic>
        <p:nvPicPr>
          <p:cNvPr id="16" name="Picture 2" descr="http://vignette2.wikia.nocookie.net/toarumajutsunoindex/images/c/cc/Mikotoanime.jpg/revision/latest?cb=20141226141052&amp;path-prefix=fr">
            <a:extLst>
              <a:ext uri="{FF2B5EF4-FFF2-40B4-BE49-F238E27FC236}">
                <a16:creationId xmlns:a16="http://schemas.microsoft.com/office/drawing/2014/main" id="{0DDEE24A-D566-4848-8EF8-68853531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356" y="4099310"/>
            <a:ext cx="1733987" cy="114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27">
            <a:extLst>
              <a:ext uri="{FF2B5EF4-FFF2-40B4-BE49-F238E27FC236}">
                <a16:creationId xmlns:a16="http://schemas.microsoft.com/office/drawing/2014/main" id="{AD7F45BF-9B04-4C28-B2E4-62283475C038}"/>
              </a:ext>
            </a:extLst>
          </p:cNvPr>
          <p:cNvSpPr txBox="1"/>
          <p:nvPr/>
        </p:nvSpPr>
        <p:spPr>
          <a:xfrm>
            <a:off x="245346" y="1445835"/>
            <a:ext cx="11361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原数据集（有大量标注数据）：猫和狗</a:t>
            </a:r>
            <a:r>
              <a:rPr lang="en-US" altLang="zh-CN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anose="05000000000000000000" pitchFamily="2" charset="2"/>
              </a:rPr>
              <a:t>目标数据集（标注数据稀少）</a:t>
            </a:r>
            <a:endParaRPr lang="zh-TW" altLang="en-US" sz="28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字方塊 10">
            <a:extLst>
              <a:ext uri="{FF2B5EF4-FFF2-40B4-BE49-F238E27FC236}">
                <a16:creationId xmlns:a16="http://schemas.microsoft.com/office/drawing/2014/main" id="{9CE6CF55-6A90-4B4C-A4BF-873D955A69DC}"/>
              </a:ext>
            </a:extLst>
          </p:cNvPr>
          <p:cNvSpPr txBox="1"/>
          <p:nvPr/>
        </p:nvSpPr>
        <p:spPr>
          <a:xfrm>
            <a:off x="2556976" y="5176362"/>
            <a:ext cx="139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</a:rPr>
              <a:t>elephant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913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>
            <a:extLst>
              <a:ext uri="{FF2B5EF4-FFF2-40B4-BE49-F238E27FC236}">
                <a16:creationId xmlns:a16="http://schemas.microsoft.com/office/drawing/2014/main" id="{E69887B9-CB4B-4AC1-BBF1-F7055E09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60295"/>
            <a:ext cx="12192000" cy="60938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3E2E83F-C9D2-4EAE-AB35-E350BC142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9" y="89148"/>
            <a:ext cx="10515600" cy="1325563"/>
          </a:xfrm>
        </p:spPr>
        <p:txBody>
          <a:bodyPr/>
          <a:lstStyle/>
          <a:p>
            <a:r>
              <a:rPr lang="zh-CN" altLang="en-US" dirty="0"/>
              <a:t>人工智能系统的技术架构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A6E7C22D-0A7D-40E8-AB93-E5010A811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11" y="1967494"/>
            <a:ext cx="89408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894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E27453-5284-47C5-8FC7-173EBC2DF419}"/>
              </a:ext>
            </a:extLst>
          </p:cNvPr>
          <p:cNvSpPr/>
          <p:nvPr/>
        </p:nvSpPr>
        <p:spPr>
          <a:xfrm>
            <a:off x="2320414" y="1445030"/>
            <a:ext cx="3232520" cy="4981868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52B4D2-ADF6-451B-B110-4F7A096F9B33}"/>
              </a:ext>
            </a:extLst>
          </p:cNvPr>
          <p:cNvSpPr/>
          <p:nvPr/>
        </p:nvSpPr>
        <p:spPr>
          <a:xfrm>
            <a:off x="2320414" y="3681194"/>
            <a:ext cx="7881625" cy="2931146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BBD6B1-3676-4987-9D38-934955EB9921}"/>
              </a:ext>
            </a:extLst>
          </p:cNvPr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F6E6B7-E848-4300-B9E5-4D930522E0AF}"/>
              </a:ext>
            </a:extLst>
          </p:cNvPr>
          <p:cNvSpPr txBox="1"/>
          <p:nvPr/>
        </p:nvSpPr>
        <p:spPr>
          <a:xfrm>
            <a:off x="4633143" y="6059218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E1BD091-51CF-452C-8E91-CD55E36F2B7C}"/>
              </a:ext>
            </a:extLst>
          </p:cNvPr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C5F29E-B553-438F-8A50-03E9107EF5EB}"/>
              </a:ext>
            </a:extLst>
          </p:cNvPr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46C398-50F9-4F5F-B9A5-7484E5DA8509}"/>
              </a:ext>
            </a:extLst>
          </p:cNvPr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FA1906-3DB7-47C7-81DD-4CC2767086FD}"/>
              </a:ext>
            </a:extLst>
          </p:cNvPr>
          <p:cNvSpPr/>
          <p:nvPr/>
        </p:nvSpPr>
        <p:spPr>
          <a:xfrm>
            <a:off x="7992331" y="4456522"/>
            <a:ext cx="1830431" cy="106112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Structured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C81470-0279-429E-883B-9EE212752051}"/>
              </a:ext>
            </a:extLst>
          </p:cNvPr>
          <p:cNvSpPr/>
          <p:nvPr/>
        </p:nvSpPr>
        <p:spPr>
          <a:xfrm>
            <a:off x="5758508" y="1261337"/>
            <a:ext cx="2309737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4A48B7-F55E-41B9-9E49-52AFFD67E64D}"/>
              </a:ext>
            </a:extLst>
          </p:cNvPr>
          <p:cNvSpPr/>
          <p:nvPr/>
        </p:nvSpPr>
        <p:spPr>
          <a:xfrm>
            <a:off x="8238962" y="1261586"/>
            <a:ext cx="1963076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Transfer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1E5EB83-0157-4822-A32A-E61751C60B9D}"/>
              </a:ext>
            </a:extLst>
          </p:cNvPr>
          <p:cNvSpPr/>
          <p:nvPr/>
        </p:nvSpPr>
        <p:spPr>
          <a:xfrm>
            <a:off x="5773256" y="2466557"/>
            <a:ext cx="1985671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Unsupervised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26">
            <a:extLst>
              <a:ext uri="{FF2B5EF4-FFF2-40B4-BE49-F238E27FC236}">
                <a16:creationId xmlns:a16="http://schemas.microsoft.com/office/drawing/2014/main" id="{B1DCB750-6112-4920-BF90-08C1A345DC5E}"/>
              </a:ext>
            </a:extLst>
          </p:cNvPr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FF117F-E240-4AEC-B761-5F99835E153F}"/>
              </a:ext>
            </a:extLst>
          </p:cNvPr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2A97C2-FDB8-4407-8D1D-7CC12D0FF164}"/>
              </a:ext>
            </a:extLst>
          </p:cNvPr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Deep Learning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24A54F-3991-4CC1-B866-EC42D033FBDE}"/>
              </a:ext>
            </a:extLst>
          </p:cNvPr>
          <p:cNvSpPr/>
          <p:nvPr/>
        </p:nvSpPr>
        <p:spPr>
          <a:xfrm>
            <a:off x="5115078" y="4260719"/>
            <a:ext cx="1993127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28">
            <a:extLst>
              <a:ext uri="{FF2B5EF4-FFF2-40B4-BE49-F238E27FC236}">
                <a16:creationId xmlns:a16="http://schemas.microsoft.com/office/drawing/2014/main" id="{875DAA5B-E55A-46BD-8A1B-89F5360CEDFA}"/>
              </a:ext>
            </a:extLst>
          </p:cNvPr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9" name="直線單箭頭接點 31">
            <a:extLst>
              <a:ext uri="{FF2B5EF4-FFF2-40B4-BE49-F238E27FC236}">
                <a16:creationId xmlns:a16="http://schemas.microsoft.com/office/drawing/2014/main" id="{80D63D65-7600-414E-AF8B-FA377B6AA258}"/>
              </a:ext>
            </a:extLst>
          </p:cNvPr>
          <p:cNvCxnSpPr>
            <a:endCxn id="9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直線單箭頭接點 33">
            <a:extLst>
              <a:ext uri="{FF2B5EF4-FFF2-40B4-BE49-F238E27FC236}">
                <a16:creationId xmlns:a16="http://schemas.microsoft.com/office/drawing/2014/main" id="{38D520EB-E4C4-4EAB-9896-964ECFF75365}"/>
              </a:ext>
            </a:extLst>
          </p:cNvPr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線單箭頭接點 35">
            <a:extLst>
              <a:ext uri="{FF2B5EF4-FFF2-40B4-BE49-F238E27FC236}">
                <a16:creationId xmlns:a16="http://schemas.microsoft.com/office/drawing/2014/main" id="{9708DDEE-CEC4-4881-9344-01F1F1143C50}"/>
              </a:ext>
            </a:extLst>
          </p:cNvPr>
          <p:cNvCxnSpPr/>
          <p:nvPr/>
        </p:nvCxnSpPr>
        <p:spPr>
          <a:xfrm rot="16200000" flipH="1">
            <a:off x="7687847" y="4611563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7646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 Learning </a:t>
            </a:r>
            <a:r>
              <a:rPr lang="zh-CN" altLang="en-US" dirty="0"/>
              <a:t>无监督学习</a:t>
            </a:r>
          </a:p>
        </p:txBody>
      </p:sp>
      <p:pic>
        <p:nvPicPr>
          <p:cNvPr id="3" name="Picture 2" descr="http://top-breaking-news.com/wp-content/uploads/2016/03/Twitter-news.jpg">
            <a:extLst>
              <a:ext uri="{FF2B5EF4-FFF2-40B4-BE49-F238E27FC236}">
                <a16:creationId xmlns:a16="http://schemas.microsoft.com/office/drawing/2014/main" id="{CA003A8D-99D7-4015-8DE9-ACCCC0EA4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01" y="2231458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772064B-28F2-4836-A4B6-1AB9CB97E892}"/>
              </a:ext>
            </a:extLst>
          </p:cNvPr>
          <p:cNvSpPr txBox="1">
            <a:spLocks/>
          </p:cNvSpPr>
          <p:nvPr/>
        </p:nvSpPr>
        <p:spPr>
          <a:xfrm>
            <a:off x="643692" y="1478294"/>
            <a:ext cx="95262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TW" b="1" dirty="0">
                <a:solidFill>
                  <a:srgbClr val="C00000"/>
                </a:solidFill>
                <a:latin typeface="Calibri" panose="020F0502020204030204"/>
                <a:ea typeface="新細明體" panose="02020500000000000000" pitchFamily="18" charset="-120"/>
              </a:rPr>
              <a:t>Machine Reading</a:t>
            </a:r>
            <a:r>
              <a:rPr lang="en-US" altLang="zh-TW" dirty="0">
                <a:solidFill>
                  <a:srgbClr val="C00000"/>
                </a:solidFill>
                <a:latin typeface="Calibri" panose="020F0502020204030204"/>
                <a:ea typeface="新細明體" panose="02020500000000000000" pitchFamily="18" charset="-120"/>
              </a:rPr>
              <a:t>: </a:t>
            </a:r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机器从大量的文本中学习出单词的意思</a:t>
            </a:r>
            <a:endParaRPr lang="zh-TW" altLang="en-US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Picture 2" descr="http://www.pnglogo.com/wp-content/uploads/2015/12/Robot-Reading-Book-PNG-04961.png">
            <a:extLst>
              <a:ext uri="{FF2B5EF4-FFF2-40B4-BE49-F238E27FC236}">
                <a16:creationId xmlns:a16="http://schemas.microsoft.com/office/drawing/2014/main" id="{8CB46447-F819-4116-9435-CC3CEDB7A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96543" y="3405362"/>
            <a:ext cx="3302111" cy="257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圖說文字 4">
            <a:extLst>
              <a:ext uri="{FF2B5EF4-FFF2-40B4-BE49-F238E27FC236}">
                <a16:creationId xmlns:a16="http://schemas.microsoft.com/office/drawing/2014/main" id="{4B58E502-388F-42E1-872C-49AF04464A0A}"/>
              </a:ext>
            </a:extLst>
          </p:cNvPr>
          <p:cNvSpPr/>
          <p:nvPr/>
        </p:nvSpPr>
        <p:spPr>
          <a:xfrm>
            <a:off x="8078428" y="2438809"/>
            <a:ext cx="1764186" cy="1212155"/>
          </a:xfrm>
          <a:prstGeom prst="wedgeRectCallout">
            <a:avLst>
              <a:gd name="adj1" fmla="val -75827"/>
              <a:gd name="adj2" fmla="val 72949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8" name="Picture 2" descr="http://www.extremetech.com/wp-content/uploads/2013/09/340-640x426.jpg">
            <a:extLst>
              <a:ext uri="{FF2B5EF4-FFF2-40B4-BE49-F238E27FC236}">
                <a16:creationId xmlns:a16="http://schemas.microsoft.com/office/drawing/2014/main" id="{A72CFA33-38C4-45EA-B22B-228ADBACB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028" y="2545513"/>
            <a:ext cx="1468493" cy="9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向下箭號 6">
            <a:extLst>
              <a:ext uri="{FF2B5EF4-FFF2-40B4-BE49-F238E27FC236}">
                <a16:creationId xmlns:a16="http://schemas.microsoft.com/office/drawing/2014/main" id="{57DFFAFC-2686-4FD8-8577-0655C562F405}"/>
              </a:ext>
            </a:extLst>
          </p:cNvPr>
          <p:cNvSpPr/>
          <p:nvPr/>
        </p:nvSpPr>
        <p:spPr>
          <a:xfrm rot="5400000" flipV="1">
            <a:off x="6076008" y="3519031"/>
            <a:ext cx="763742" cy="744499"/>
          </a:xfrm>
          <a:prstGeom prst="downArrow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49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 Learning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E95C5B-7C23-4117-9A24-7037494D5DA1}"/>
              </a:ext>
            </a:extLst>
          </p:cNvPr>
          <p:cNvSpPr/>
          <p:nvPr/>
        </p:nvSpPr>
        <p:spPr>
          <a:xfrm>
            <a:off x="2970602" y="3894319"/>
            <a:ext cx="2292514" cy="94387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Function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向下箭號 8">
            <a:extLst>
              <a:ext uri="{FF2B5EF4-FFF2-40B4-BE49-F238E27FC236}">
                <a16:creationId xmlns:a16="http://schemas.microsoft.com/office/drawing/2014/main" id="{438CBFA5-3EF7-4334-B1B6-4CD1AE7F227E}"/>
              </a:ext>
            </a:extLst>
          </p:cNvPr>
          <p:cNvSpPr/>
          <p:nvPr/>
        </p:nvSpPr>
        <p:spPr>
          <a:xfrm rot="10800000" flipH="1" flipV="1">
            <a:off x="3734988" y="3424466"/>
            <a:ext cx="763742" cy="469852"/>
          </a:xfrm>
          <a:prstGeom prst="downArrow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向下箭號 9">
            <a:extLst>
              <a:ext uri="{FF2B5EF4-FFF2-40B4-BE49-F238E27FC236}">
                <a16:creationId xmlns:a16="http://schemas.microsoft.com/office/drawing/2014/main" id="{6D331BB9-278B-4546-80E8-F882CF8F73D9}"/>
              </a:ext>
            </a:extLst>
          </p:cNvPr>
          <p:cNvSpPr/>
          <p:nvPr/>
        </p:nvSpPr>
        <p:spPr>
          <a:xfrm rot="10800000" flipH="1" flipV="1">
            <a:off x="3752046" y="4910679"/>
            <a:ext cx="763742" cy="469852"/>
          </a:xfrm>
          <a:prstGeom prst="downArrow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10">
            <a:extLst>
              <a:ext uri="{FF2B5EF4-FFF2-40B4-BE49-F238E27FC236}">
                <a16:creationId xmlns:a16="http://schemas.microsoft.com/office/drawing/2014/main" id="{8E3CA236-B173-4B15-958E-A13A307A223B}"/>
              </a:ext>
            </a:extLst>
          </p:cNvPr>
          <p:cNvSpPr txBox="1"/>
          <p:nvPr/>
        </p:nvSpPr>
        <p:spPr>
          <a:xfrm>
            <a:off x="2853542" y="2813573"/>
            <a:ext cx="252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prstClr val="black"/>
                </a:solidFill>
                <a:latin typeface="Calibri" panose="020F0502020204030204"/>
              </a:rPr>
              <a:t>Apple</a:t>
            </a:r>
            <a:endParaRPr lang="zh-TW" alt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" name="群組 11">
            <a:extLst>
              <a:ext uri="{FF2B5EF4-FFF2-40B4-BE49-F238E27FC236}">
                <a16:creationId xmlns:a16="http://schemas.microsoft.com/office/drawing/2014/main" id="{E858F95A-0F3E-4A78-8E00-1ECA7ADC8D52}"/>
              </a:ext>
            </a:extLst>
          </p:cNvPr>
          <p:cNvGrpSpPr/>
          <p:nvPr/>
        </p:nvGrpSpPr>
        <p:grpSpPr>
          <a:xfrm>
            <a:off x="3350145" y="5453017"/>
            <a:ext cx="1567543" cy="319314"/>
            <a:chOff x="5754347" y="3836831"/>
            <a:chExt cx="1567543" cy="31931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413D085-0874-4D52-AADF-EE2E30B3037B}"/>
                </a:ext>
              </a:extLst>
            </p:cNvPr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1" name="橢圓 13">
              <a:extLst>
                <a:ext uri="{FF2B5EF4-FFF2-40B4-BE49-F238E27FC236}">
                  <a16:creationId xmlns:a16="http://schemas.microsoft.com/office/drawing/2014/main" id="{D42B214F-EC06-4D8F-BAD6-E3E3DF5EECDC}"/>
                </a:ext>
              </a:extLst>
            </p:cNvPr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2" name="橢圓 14">
              <a:extLst>
                <a:ext uri="{FF2B5EF4-FFF2-40B4-BE49-F238E27FC236}">
                  <a16:creationId xmlns:a16="http://schemas.microsoft.com/office/drawing/2014/main" id="{7E405A51-D129-48F6-8129-B971E15D5F4A}"/>
                </a:ext>
              </a:extLst>
            </p:cNvPr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3" name="橢圓 15">
              <a:extLst>
                <a:ext uri="{FF2B5EF4-FFF2-40B4-BE49-F238E27FC236}">
                  <a16:creationId xmlns:a16="http://schemas.microsoft.com/office/drawing/2014/main" id="{5464B762-C3DC-493F-BDCD-BD9CD8E0CFE7}"/>
                </a:ext>
              </a:extLst>
            </p:cNvPr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4" name="橢圓 16">
              <a:extLst>
                <a:ext uri="{FF2B5EF4-FFF2-40B4-BE49-F238E27FC236}">
                  <a16:creationId xmlns:a16="http://schemas.microsoft.com/office/drawing/2014/main" id="{C6A198C9-98A9-4F94-A3EC-335FA0CBB512}"/>
                </a:ext>
              </a:extLst>
            </p:cNvPr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5" name="橢圓 17">
              <a:extLst>
                <a:ext uri="{FF2B5EF4-FFF2-40B4-BE49-F238E27FC236}">
                  <a16:creationId xmlns:a16="http://schemas.microsoft.com/office/drawing/2014/main" id="{4F702E49-E955-46C3-9B29-689C7249063F}"/>
                </a:ext>
              </a:extLst>
            </p:cNvPr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16" name="橢圓 18">
              <a:extLst>
                <a:ext uri="{FF2B5EF4-FFF2-40B4-BE49-F238E27FC236}">
                  <a16:creationId xmlns:a16="http://schemas.microsoft.com/office/drawing/2014/main" id="{477B01B8-ED59-43CD-B8FE-F471A8750A3D}"/>
                </a:ext>
              </a:extLst>
            </p:cNvPr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TW" altLang="en-US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18" name="群組 21">
            <a:extLst>
              <a:ext uri="{FF2B5EF4-FFF2-40B4-BE49-F238E27FC236}">
                <a16:creationId xmlns:a16="http://schemas.microsoft.com/office/drawing/2014/main" id="{B97B6B09-C2CF-439A-AD45-F57937784FBB}"/>
              </a:ext>
            </a:extLst>
          </p:cNvPr>
          <p:cNvGrpSpPr/>
          <p:nvPr/>
        </p:nvGrpSpPr>
        <p:grpSpPr>
          <a:xfrm>
            <a:off x="5591120" y="2896287"/>
            <a:ext cx="4048201" cy="2712741"/>
            <a:chOff x="4540340" y="3208089"/>
            <a:chExt cx="4048201" cy="2712741"/>
          </a:xfrm>
        </p:grpSpPr>
        <p:pic>
          <p:nvPicPr>
            <p:cNvPr id="19" name="Picture 2" descr="https://garavato.files.wordpress.com/2011/11/stacksdocuments.jpg?w=490">
              <a:extLst>
                <a:ext uri="{FF2B5EF4-FFF2-40B4-BE49-F238E27FC236}">
                  <a16:creationId xmlns:a16="http://schemas.microsoft.com/office/drawing/2014/main" id="{2445887C-AFEB-4A8B-BA61-0F0007C30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399" y="3763851"/>
              <a:ext cx="3242085" cy="215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字方塊 20">
              <a:extLst>
                <a:ext uri="{FF2B5EF4-FFF2-40B4-BE49-F238E27FC236}">
                  <a16:creationId xmlns:a16="http://schemas.microsoft.com/office/drawing/2014/main" id="{AE55374C-D448-4E56-B2A4-E96115E7B099}"/>
                </a:ext>
              </a:extLst>
            </p:cNvPr>
            <p:cNvSpPr txBox="1"/>
            <p:nvPr/>
          </p:nvSpPr>
          <p:spPr>
            <a:xfrm>
              <a:off x="4540340" y="3208089"/>
              <a:ext cx="4048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</a:rPr>
                <a:t>Training data is a lot of text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文字方塊 22">
            <a:extLst>
              <a:ext uri="{FF2B5EF4-FFF2-40B4-BE49-F238E27FC236}">
                <a16:creationId xmlns:a16="http://schemas.microsoft.com/office/drawing/2014/main" id="{986015E6-0342-4A63-AFD2-4164E94CB3A3}"/>
              </a:ext>
            </a:extLst>
          </p:cNvPr>
          <p:cNvSpPr txBox="1"/>
          <p:nvPr/>
        </p:nvSpPr>
        <p:spPr>
          <a:xfrm>
            <a:off x="2837382" y="5324296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Calibri" panose="020F0502020204030204"/>
              </a:rPr>
              <a:t>?</a:t>
            </a:r>
            <a:endParaRPr lang="zh-TW" altLang="en-US" sz="32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80C490AA-0CBC-4727-A5D5-48B1B1546E7D}"/>
              </a:ext>
            </a:extLst>
          </p:cNvPr>
          <p:cNvSpPr txBox="1">
            <a:spLocks/>
          </p:cNvSpPr>
          <p:nvPr/>
        </p:nvSpPr>
        <p:spPr>
          <a:xfrm>
            <a:off x="578773" y="1579263"/>
            <a:ext cx="100246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TW" b="1" dirty="0">
                <a:solidFill>
                  <a:srgbClr val="C00000"/>
                </a:solidFill>
                <a:latin typeface="Calibri" panose="020F0502020204030204"/>
                <a:ea typeface="新細明體" panose="02020500000000000000" pitchFamily="18" charset="-120"/>
              </a:rPr>
              <a:t>Machine Reading</a:t>
            </a:r>
            <a:r>
              <a:rPr lang="en-US" altLang="zh-TW" dirty="0">
                <a:solidFill>
                  <a:srgbClr val="C00000"/>
                </a:solidFill>
                <a:latin typeface="Calibri" panose="020F0502020204030204"/>
                <a:ea typeface="新細明體" panose="02020500000000000000" pitchFamily="18" charset="-120"/>
              </a:rPr>
              <a:t>: </a:t>
            </a:r>
            <a:r>
              <a:rPr lang="zh-CN" altLang="en-US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机器从大量的文本中学习出单词的意思</a:t>
            </a:r>
            <a:endParaRPr lang="zh-TW" altLang="en-US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35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13" y="137654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E98D9517-E0C7-4219-8598-01280BC85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55" y="2225963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19">
            <a:extLst>
              <a:ext uri="{FF2B5EF4-FFF2-40B4-BE49-F238E27FC236}">
                <a16:creationId xmlns:a16="http://schemas.microsoft.com/office/drawing/2014/main" id="{4B47B4AC-87C1-467A-8EEE-4D53F827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063" y="1304188"/>
            <a:ext cx="5219700" cy="2057400"/>
          </a:xfrm>
          <a:prstGeom prst="rect">
            <a:avLst/>
          </a:prstGeom>
        </p:spPr>
      </p:pic>
      <p:sp>
        <p:nvSpPr>
          <p:cNvPr id="5" name="向右箭號 20">
            <a:extLst>
              <a:ext uri="{FF2B5EF4-FFF2-40B4-BE49-F238E27FC236}">
                <a16:creationId xmlns:a16="http://schemas.microsoft.com/office/drawing/2014/main" id="{D3202377-CD2D-4141-97C0-EF869B71FBA9}"/>
              </a:ext>
            </a:extLst>
          </p:cNvPr>
          <p:cNvSpPr/>
          <p:nvPr/>
        </p:nvSpPr>
        <p:spPr>
          <a:xfrm rot="9206104">
            <a:off x="4180316" y="2576602"/>
            <a:ext cx="754743" cy="55154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向右箭號 21">
            <a:extLst>
              <a:ext uri="{FF2B5EF4-FFF2-40B4-BE49-F238E27FC236}">
                <a16:creationId xmlns:a16="http://schemas.microsoft.com/office/drawing/2014/main" id="{B31B36A3-2B33-4A00-B404-6CEF0778AB7E}"/>
              </a:ext>
            </a:extLst>
          </p:cNvPr>
          <p:cNvSpPr/>
          <p:nvPr/>
        </p:nvSpPr>
        <p:spPr>
          <a:xfrm rot="1324959">
            <a:off x="4273057" y="4245313"/>
            <a:ext cx="754743" cy="55154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23">
            <a:extLst>
              <a:ext uri="{FF2B5EF4-FFF2-40B4-BE49-F238E27FC236}">
                <a16:creationId xmlns:a16="http://schemas.microsoft.com/office/drawing/2014/main" id="{8ED7676E-2031-4DDA-AA54-B4A8325D9FA0}"/>
              </a:ext>
            </a:extLst>
          </p:cNvPr>
          <p:cNvSpPr txBox="1"/>
          <p:nvPr/>
        </p:nvSpPr>
        <p:spPr>
          <a:xfrm>
            <a:off x="1957685" y="4640411"/>
            <a:ext cx="271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</a:rPr>
              <a:t>Draw something!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8" name="圖片 3">
            <a:extLst>
              <a:ext uri="{FF2B5EF4-FFF2-40B4-BE49-F238E27FC236}">
                <a16:creationId xmlns:a16="http://schemas.microsoft.com/office/drawing/2014/main" id="{729290A5-F2D2-4A0E-8D61-487694A5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31" y="3496525"/>
            <a:ext cx="5396945" cy="31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</a:t>
            </a:r>
            <a:endParaRPr lang="zh-CN" altLang="en-US" dirty="0"/>
          </a:p>
        </p:txBody>
      </p:sp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1834D0F4-2A50-4560-B221-8C5519EB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6E35E9-B92A-40AB-845F-058B963F9A03}"/>
              </a:ext>
            </a:extLst>
          </p:cNvPr>
          <p:cNvSpPr/>
          <p:nvPr/>
        </p:nvSpPr>
        <p:spPr>
          <a:xfrm>
            <a:off x="2320414" y="1445030"/>
            <a:ext cx="3232520" cy="4981868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8BEA18-C787-46DF-9B9C-DDD3A8CFD4C7}"/>
              </a:ext>
            </a:extLst>
          </p:cNvPr>
          <p:cNvSpPr/>
          <p:nvPr/>
        </p:nvSpPr>
        <p:spPr>
          <a:xfrm>
            <a:off x="2320414" y="3681194"/>
            <a:ext cx="7881625" cy="2931146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F7646-0075-44A9-A304-E4A0DFAC106A}"/>
              </a:ext>
            </a:extLst>
          </p:cNvPr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0537DC-9C74-46B6-AC03-949AEC9D9E43}"/>
              </a:ext>
            </a:extLst>
          </p:cNvPr>
          <p:cNvSpPr txBox="1"/>
          <p:nvPr/>
        </p:nvSpPr>
        <p:spPr>
          <a:xfrm>
            <a:off x="4633143" y="6059218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8F115E-517E-40C1-AB3A-324122A5283F}"/>
              </a:ext>
            </a:extLst>
          </p:cNvPr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DEB7F4-31E4-4B5F-AC2E-7797BAA637ED}"/>
              </a:ext>
            </a:extLst>
          </p:cNvPr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36ED45-584A-4BBC-BB7D-2F37605014D9}"/>
              </a:ext>
            </a:extLst>
          </p:cNvPr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9571B9-D217-4145-A6C9-81D4758ADFB7}"/>
              </a:ext>
            </a:extLst>
          </p:cNvPr>
          <p:cNvSpPr/>
          <p:nvPr/>
        </p:nvSpPr>
        <p:spPr>
          <a:xfrm>
            <a:off x="7992331" y="4456522"/>
            <a:ext cx="1830431" cy="106112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Structured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43D81B-2AEB-418D-89DB-3E0D4A579BD6}"/>
              </a:ext>
            </a:extLst>
          </p:cNvPr>
          <p:cNvSpPr/>
          <p:nvPr/>
        </p:nvSpPr>
        <p:spPr>
          <a:xfrm>
            <a:off x="5758508" y="1261337"/>
            <a:ext cx="2309737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F5E963-8269-43B6-9696-1202567B7CDB}"/>
              </a:ext>
            </a:extLst>
          </p:cNvPr>
          <p:cNvSpPr/>
          <p:nvPr/>
        </p:nvSpPr>
        <p:spPr>
          <a:xfrm>
            <a:off x="8238962" y="1261586"/>
            <a:ext cx="1963076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Transfer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DB05DF-8247-4764-A7C3-0C9A2C848471}"/>
              </a:ext>
            </a:extLst>
          </p:cNvPr>
          <p:cNvSpPr/>
          <p:nvPr/>
        </p:nvSpPr>
        <p:spPr>
          <a:xfrm>
            <a:off x="5773256" y="2466557"/>
            <a:ext cx="1985671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Unsupervised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文字方塊 26">
            <a:extLst>
              <a:ext uri="{FF2B5EF4-FFF2-40B4-BE49-F238E27FC236}">
                <a16:creationId xmlns:a16="http://schemas.microsoft.com/office/drawing/2014/main" id="{20C334EB-E41E-4676-9327-8251F86368C2}"/>
              </a:ext>
            </a:extLst>
          </p:cNvPr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F8E3C6-4B32-4D4C-8FB2-D06F48F55279}"/>
              </a:ext>
            </a:extLst>
          </p:cNvPr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58BEA3-8D2D-4D72-A685-820EED9E7B14}"/>
              </a:ext>
            </a:extLst>
          </p:cNvPr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Deep Learning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11EEFC-6790-4882-9863-CC14F6556344}"/>
              </a:ext>
            </a:extLst>
          </p:cNvPr>
          <p:cNvSpPr/>
          <p:nvPr/>
        </p:nvSpPr>
        <p:spPr>
          <a:xfrm>
            <a:off x="5115078" y="4260719"/>
            <a:ext cx="1993127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文字方塊 28">
            <a:extLst>
              <a:ext uri="{FF2B5EF4-FFF2-40B4-BE49-F238E27FC236}">
                <a16:creationId xmlns:a16="http://schemas.microsoft.com/office/drawing/2014/main" id="{BF92DC2B-A44E-4BA4-BFE7-B92A20066235}"/>
              </a:ext>
            </a:extLst>
          </p:cNvPr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9" name="直線單箭頭接點 31">
            <a:extLst>
              <a:ext uri="{FF2B5EF4-FFF2-40B4-BE49-F238E27FC236}">
                <a16:creationId xmlns:a16="http://schemas.microsoft.com/office/drawing/2014/main" id="{4FF76718-E73A-45E8-B82A-575A8B806F8D}"/>
              </a:ext>
            </a:extLst>
          </p:cNvPr>
          <p:cNvCxnSpPr>
            <a:endCxn id="9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直線單箭頭接點 33">
            <a:extLst>
              <a:ext uri="{FF2B5EF4-FFF2-40B4-BE49-F238E27FC236}">
                <a16:creationId xmlns:a16="http://schemas.microsoft.com/office/drawing/2014/main" id="{1A280234-1459-411F-8EF4-A0900FCE7415}"/>
              </a:ext>
            </a:extLst>
          </p:cNvPr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線單箭頭接點 35">
            <a:extLst>
              <a:ext uri="{FF2B5EF4-FFF2-40B4-BE49-F238E27FC236}">
                <a16:creationId xmlns:a16="http://schemas.microsoft.com/office/drawing/2014/main" id="{4E7CF8D4-5DC8-4F3A-89FA-3827677DA05C}"/>
              </a:ext>
            </a:extLst>
          </p:cNvPr>
          <p:cNvCxnSpPr/>
          <p:nvPr/>
        </p:nvCxnSpPr>
        <p:spPr>
          <a:xfrm rot="16200000" flipH="1">
            <a:off x="7687847" y="4611563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9360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34627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Learning - Beyond Classification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10">
            <a:extLst>
              <a:ext uri="{FF2B5EF4-FFF2-40B4-BE49-F238E27FC236}">
                <a16:creationId xmlns:a16="http://schemas.microsoft.com/office/drawing/2014/main" id="{9DF17BC2-4F42-4C82-9445-D7C93DDCD652}"/>
              </a:ext>
            </a:extLst>
          </p:cNvPr>
          <p:cNvSpPr txBox="1"/>
          <p:nvPr/>
        </p:nvSpPr>
        <p:spPr>
          <a:xfrm>
            <a:off x="7219580" y="1686132"/>
            <a:ext cx="2715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“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大家好，欢迎大家来学习机器学习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圖片 13">
            <a:extLst>
              <a:ext uri="{FF2B5EF4-FFF2-40B4-BE49-F238E27FC236}">
                <a16:creationId xmlns:a16="http://schemas.microsoft.com/office/drawing/2014/main" id="{EC6B280C-9630-4942-8C39-436418B2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36" y="1749430"/>
            <a:ext cx="2437381" cy="7267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C57E559-CD2D-473D-B5EF-44ABC29FDA74}"/>
              </a:ext>
            </a:extLst>
          </p:cNvPr>
          <p:cNvSpPr/>
          <p:nvPr/>
        </p:nvSpPr>
        <p:spPr>
          <a:xfrm>
            <a:off x="5315203" y="1750892"/>
            <a:ext cx="1075191" cy="701474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f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向右箭號 25">
            <a:extLst>
              <a:ext uri="{FF2B5EF4-FFF2-40B4-BE49-F238E27FC236}">
                <a16:creationId xmlns:a16="http://schemas.microsoft.com/office/drawing/2014/main" id="{FB16455D-A419-4EF4-9B91-6E79853056D1}"/>
              </a:ext>
            </a:extLst>
          </p:cNvPr>
          <p:cNvSpPr/>
          <p:nvPr/>
        </p:nvSpPr>
        <p:spPr>
          <a:xfrm>
            <a:off x="4593536" y="1937856"/>
            <a:ext cx="614150" cy="3275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向右箭號 26">
            <a:extLst>
              <a:ext uri="{FF2B5EF4-FFF2-40B4-BE49-F238E27FC236}">
                <a16:creationId xmlns:a16="http://schemas.microsoft.com/office/drawing/2014/main" id="{B23D00BB-D172-49F2-BFCC-7F6663AB5F1F}"/>
              </a:ext>
            </a:extLst>
          </p:cNvPr>
          <p:cNvSpPr/>
          <p:nvPr/>
        </p:nvSpPr>
        <p:spPr>
          <a:xfrm>
            <a:off x="6497911" y="1937856"/>
            <a:ext cx="614150" cy="3275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27">
            <a:extLst>
              <a:ext uri="{FF2B5EF4-FFF2-40B4-BE49-F238E27FC236}">
                <a16:creationId xmlns:a16="http://schemas.microsoft.com/office/drawing/2014/main" id="{6717912E-F2E8-4E03-9393-874AE3BA6F29}"/>
              </a:ext>
            </a:extLst>
          </p:cNvPr>
          <p:cNvSpPr txBox="1"/>
          <p:nvPr/>
        </p:nvSpPr>
        <p:spPr>
          <a:xfrm>
            <a:off x="4056768" y="2629785"/>
            <a:ext cx="359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Speech Recognition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F07269-4003-40D6-8C8B-5E88D1B4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61" y="3609355"/>
            <a:ext cx="2751532" cy="2106111"/>
          </a:xfrm>
          <a:prstGeom prst="rect">
            <a:avLst/>
          </a:prstGeom>
        </p:spPr>
      </p:pic>
      <p:sp>
        <p:nvSpPr>
          <p:cNvPr id="17" name="文字方塊 6">
            <a:extLst>
              <a:ext uri="{FF2B5EF4-FFF2-40B4-BE49-F238E27FC236}">
                <a16:creationId xmlns:a16="http://schemas.microsoft.com/office/drawing/2014/main" id="{BC368308-5514-4871-AC1C-7DC1B6FC81E4}"/>
              </a:ext>
            </a:extLst>
          </p:cNvPr>
          <p:cNvSpPr txBox="1"/>
          <p:nvPr/>
        </p:nvSpPr>
        <p:spPr>
          <a:xfrm>
            <a:off x="1069626" y="6018138"/>
            <a:ext cx="272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人脸识别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D24116-CD8E-4072-979E-3828A305ACEF}"/>
              </a:ext>
            </a:extLst>
          </p:cNvPr>
          <p:cNvSpPr/>
          <p:nvPr/>
        </p:nvSpPr>
        <p:spPr>
          <a:xfrm>
            <a:off x="1537390" y="3700981"/>
            <a:ext cx="513509" cy="574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394C70-D9F2-42F2-924A-253EEEF9BE8E}"/>
              </a:ext>
            </a:extLst>
          </p:cNvPr>
          <p:cNvSpPr/>
          <p:nvPr/>
        </p:nvSpPr>
        <p:spPr>
          <a:xfrm>
            <a:off x="2121090" y="3700981"/>
            <a:ext cx="513509" cy="574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AEF289-207A-4C83-B5FF-29054E7B4955}"/>
              </a:ext>
            </a:extLst>
          </p:cNvPr>
          <p:cNvSpPr/>
          <p:nvPr/>
        </p:nvSpPr>
        <p:spPr>
          <a:xfrm>
            <a:off x="2675620" y="3608623"/>
            <a:ext cx="513509" cy="574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E43C38-7500-482C-B937-A1403C218B8C}"/>
              </a:ext>
            </a:extLst>
          </p:cNvPr>
          <p:cNvSpPr/>
          <p:nvPr/>
        </p:nvSpPr>
        <p:spPr>
          <a:xfrm>
            <a:off x="3180197" y="3783320"/>
            <a:ext cx="513509" cy="574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6">
            <a:extLst>
              <a:ext uri="{FF2B5EF4-FFF2-40B4-BE49-F238E27FC236}">
                <a16:creationId xmlns:a16="http://schemas.microsoft.com/office/drawing/2014/main" id="{21DFF103-474E-4F5E-A8DA-D1BF584C8318}"/>
              </a:ext>
            </a:extLst>
          </p:cNvPr>
          <p:cNvSpPr txBox="1"/>
          <p:nvPr/>
        </p:nvSpPr>
        <p:spPr>
          <a:xfrm>
            <a:off x="192933" y="3839833"/>
            <a:ext cx="155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范冰冰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文字方塊 6">
            <a:extLst>
              <a:ext uri="{FF2B5EF4-FFF2-40B4-BE49-F238E27FC236}">
                <a16:creationId xmlns:a16="http://schemas.microsoft.com/office/drawing/2014/main" id="{8D3A1C05-6C85-4A1E-B333-908384A7AB7B}"/>
              </a:ext>
            </a:extLst>
          </p:cNvPr>
          <p:cNvSpPr txBox="1"/>
          <p:nvPr/>
        </p:nvSpPr>
        <p:spPr>
          <a:xfrm>
            <a:off x="1730305" y="3213491"/>
            <a:ext cx="1215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林心如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文字方塊 6">
            <a:extLst>
              <a:ext uri="{FF2B5EF4-FFF2-40B4-BE49-F238E27FC236}">
                <a16:creationId xmlns:a16="http://schemas.microsoft.com/office/drawing/2014/main" id="{5B1C7AD1-AEB7-4029-9F28-B326267437D6}"/>
              </a:ext>
            </a:extLst>
          </p:cNvPr>
          <p:cNvSpPr txBox="1"/>
          <p:nvPr/>
        </p:nvSpPr>
        <p:spPr>
          <a:xfrm>
            <a:off x="2789767" y="3168508"/>
            <a:ext cx="1215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霍建华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文字方塊 6">
            <a:extLst>
              <a:ext uri="{FF2B5EF4-FFF2-40B4-BE49-F238E27FC236}">
                <a16:creationId xmlns:a16="http://schemas.microsoft.com/office/drawing/2014/main" id="{8CC2D6AB-8113-43E3-99ED-FC9A3449820A}"/>
              </a:ext>
            </a:extLst>
          </p:cNvPr>
          <p:cNvSpPr txBox="1"/>
          <p:nvPr/>
        </p:nvSpPr>
        <p:spPr>
          <a:xfrm>
            <a:off x="3791018" y="3859993"/>
            <a:ext cx="1215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赵薇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EF89FEF-B2E6-4852-86E8-D8233BA19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492" y="3346124"/>
            <a:ext cx="6007544" cy="2207249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7" name="文字方塊 6">
            <a:extLst>
              <a:ext uri="{FF2B5EF4-FFF2-40B4-BE49-F238E27FC236}">
                <a16:creationId xmlns:a16="http://schemas.microsoft.com/office/drawing/2014/main" id="{01DD845B-878A-4C37-AA8C-210A6F224409}"/>
              </a:ext>
            </a:extLst>
          </p:cNvPr>
          <p:cNvSpPr txBox="1"/>
          <p:nvPr/>
        </p:nvSpPr>
        <p:spPr>
          <a:xfrm>
            <a:off x="7211189" y="5947866"/>
            <a:ext cx="272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</a:rPr>
              <a:t>序列标注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766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  <p:bldP spid="10" grpId="0"/>
      <p:bldP spid="17" grpId="0"/>
      <p:bldP spid="18" grpId="0" animBg="1"/>
      <p:bldP spid="19" grpId="0" animBg="1"/>
      <p:bldP spid="20" grpId="0" animBg="1"/>
      <p:bldP spid="21" grpId="0" animBg="1"/>
      <p:bldP spid="23" grpId="0"/>
      <p:bldP spid="24" grpId="0"/>
      <p:bldP spid="25" grpId="0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Machine learning</a:t>
            </a:r>
            <a:endParaRPr lang="zh-CN" altLang="en-US" dirty="0"/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0602C4CF-1F90-4D77-92A1-8A3EB90C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D176E2-0365-4384-9A7F-89F5F092E498}"/>
              </a:ext>
            </a:extLst>
          </p:cNvPr>
          <p:cNvSpPr/>
          <p:nvPr/>
        </p:nvSpPr>
        <p:spPr>
          <a:xfrm>
            <a:off x="2320414" y="1445030"/>
            <a:ext cx="3232520" cy="4981868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8C3CCE-F26E-4C34-AD55-1A77F0D9FCAB}"/>
              </a:ext>
            </a:extLst>
          </p:cNvPr>
          <p:cNvSpPr/>
          <p:nvPr/>
        </p:nvSpPr>
        <p:spPr>
          <a:xfrm>
            <a:off x="2320414" y="3681194"/>
            <a:ext cx="7881625" cy="2931146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6EA2D0-1539-4DF5-AA05-1D0DFC8D29F2}"/>
              </a:ext>
            </a:extLst>
          </p:cNvPr>
          <p:cNvSpPr/>
          <p:nvPr/>
        </p:nvSpPr>
        <p:spPr>
          <a:xfrm>
            <a:off x="2968475" y="3821374"/>
            <a:ext cx="4719373" cy="215914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6FFA68-C9B0-414C-9DC6-60038D28DCCC}"/>
              </a:ext>
            </a:extLst>
          </p:cNvPr>
          <p:cNvSpPr txBox="1"/>
          <p:nvPr/>
        </p:nvSpPr>
        <p:spPr>
          <a:xfrm>
            <a:off x="4633143" y="6059218"/>
            <a:ext cx="33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Supervised Learning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3494C8-42B5-45D8-AD22-FC8EAB52861D}"/>
              </a:ext>
            </a:extLst>
          </p:cNvPr>
          <p:cNvSpPr txBox="1"/>
          <p:nvPr/>
        </p:nvSpPr>
        <p:spPr>
          <a:xfrm>
            <a:off x="2629349" y="1808549"/>
            <a:ext cx="2670238" cy="461665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Regression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A5DC6A-54F5-442F-AF7C-7C15D363BCE6}"/>
              </a:ext>
            </a:extLst>
          </p:cNvPr>
          <p:cNvSpPr/>
          <p:nvPr/>
        </p:nvSpPr>
        <p:spPr>
          <a:xfrm>
            <a:off x="2629349" y="2599143"/>
            <a:ext cx="2670238" cy="3392944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482889-400B-4FE3-9523-1E0429AAAE18}"/>
              </a:ext>
            </a:extLst>
          </p:cNvPr>
          <p:cNvSpPr/>
          <p:nvPr/>
        </p:nvSpPr>
        <p:spPr>
          <a:xfrm>
            <a:off x="3046502" y="2886573"/>
            <a:ext cx="1792282" cy="697384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Linear Model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BB08B0-83B2-4290-9E00-A45202371A5B}"/>
              </a:ext>
            </a:extLst>
          </p:cNvPr>
          <p:cNvSpPr/>
          <p:nvPr/>
        </p:nvSpPr>
        <p:spPr>
          <a:xfrm>
            <a:off x="7992331" y="4456522"/>
            <a:ext cx="1830431" cy="106112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Structured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08AC40-9478-405A-A986-25DE530D3FF8}"/>
              </a:ext>
            </a:extLst>
          </p:cNvPr>
          <p:cNvSpPr/>
          <p:nvPr/>
        </p:nvSpPr>
        <p:spPr>
          <a:xfrm>
            <a:off x="5758508" y="1261337"/>
            <a:ext cx="2309737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Semi-supervised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145669-7188-42B2-ABCB-6B594B8C4311}"/>
              </a:ext>
            </a:extLst>
          </p:cNvPr>
          <p:cNvSpPr/>
          <p:nvPr/>
        </p:nvSpPr>
        <p:spPr>
          <a:xfrm>
            <a:off x="8238962" y="1261586"/>
            <a:ext cx="1963076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Transfer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890F48-23D4-4ECB-90EA-D1EABB91C471}"/>
              </a:ext>
            </a:extLst>
          </p:cNvPr>
          <p:cNvSpPr/>
          <p:nvPr/>
        </p:nvSpPr>
        <p:spPr>
          <a:xfrm>
            <a:off x="5773256" y="2466557"/>
            <a:ext cx="1985671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Unsupervised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F42B0A-F37E-448A-96DC-77AFABACAB53}"/>
              </a:ext>
            </a:extLst>
          </p:cNvPr>
          <p:cNvSpPr/>
          <p:nvPr/>
        </p:nvSpPr>
        <p:spPr>
          <a:xfrm>
            <a:off x="7936534" y="2470755"/>
            <a:ext cx="2265504" cy="106788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Reinforcement Learning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文字方塊 26">
            <a:extLst>
              <a:ext uri="{FF2B5EF4-FFF2-40B4-BE49-F238E27FC236}">
                <a16:creationId xmlns:a16="http://schemas.microsoft.com/office/drawing/2014/main" id="{C8D430F3-DA94-4AB8-BF17-88A5BDBFB073}"/>
              </a:ext>
            </a:extLst>
          </p:cNvPr>
          <p:cNvSpPr txBox="1"/>
          <p:nvPr/>
        </p:nvSpPr>
        <p:spPr>
          <a:xfrm>
            <a:off x="4197308" y="5517649"/>
            <a:ext cx="203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Classification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D65A56-753A-4C29-A8C1-E002243EEE63}"/>
              </a:ext>
            </a:extLst>
          </p:cNvPr>
          <p:cNvSpPr/>
          <p:nvPr/>
        </p:nvSpPr>
        <p:spPr>
          <a:xfrm>
            <a:off x="2877335" y="4074166"/>
            <a:ext cx="4535352" cy="1460949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09B9EF-4786-41C5-94E3-3B55D587E480}"/>
              </a:ext>
            </a:extLst>
          </p:cNvPr>
          <p:cNvSpPr/>
          <p:nvPr/>
        </p:nvSpPr>
        <p:spPr>
          <a:xfrm>
            <a:off x="3087638" y="4245304"/>
            <a:ext cx="1787219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Deep Learning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453707-D647-4306-8F15-F937D578B94A}"/>
              </a:ext>
            </a:extLst>
          </p:cNvPr>
          <p:cNvSpPr/>
          <p:nvPr/>
        </p:nvSpPr>
        <p:spPr>
          <a:xfrm>
            <a:off x="5115078" y="4260719"/>
            <a:ext cx="1993127" cy="788709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SVM, decision tree, K-NN</a:t>
            </a:r>
            <a:r>
              <a: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文字方塊 28">
            <a:extLst>
              <a:ext uri="{FF2B5EF4-FFF2-40B4-BE49-F238E27FC236}">
                <a16:creationId xmlns:a16="http://schemas.microsoft.com/office/drawing/2014/main" id="{E0A2DAD4-F027-4B69-B88C-F173F695A9F0}"/>
              </a:ext>
            </a:extLst>
          </p:cNvPr>
          <p:cNvSpPr txBox="1"/>
          <p:nvPr/>
        </p:nvSpPr>
        <p:spPr>
          <a:xfrm>
            <a:off x="3857832" y="5040159"/>
            <a:ext cx="253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Non-linear Model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直線單箭頭接點 31">
            <a:extLst>
              <a:ext uri="{FF2B5EF4-FFF2-40B4-BE49-F238E27FC236}">
                <a16:creationId xmlns:a16="http://schemas.microsoft.com/office/drawing/2014/main" id="{23B41C13-2A0F-4F79-94C9-C9B0AA2780C3}"/>
              </a:ext>
            </a:extLst>
          </p:cNvPr>
          <p:cNvCxnSpPr>
            <a:endCxn id="9" idx="0"/>
          </p:cNvCxnSpPr>
          <p:nvPr/>
        </p:nvCxnSpPr>
        <p:spPr>
          <a:xfrm flipH="1">
            <a:off x="3942643" y="2277607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線單箭頭接點 33">
            <a:extLst>
              <a:ext uri="{FF2B5EF4-FFF2-40B4-BE49-F238E27FC236}">
                <a16:creationId xmlns:a16="http://schemas.microsoft.com/office/drawing/2014/main" id="{87DB4EFC-15F4-41D8-8BDE-9CEE297A330D}"/>
              </a:ext>
            </a:extLst>
          </p:cNvPr>
          <p:cNvCxnSpPr/>
          <p:nvPr/>
        </p:nvCxnSpPr>
        <p:spPr>
          <a:xfrm>
            <a:off x="3942643" y="3583958"/>
            <a:ext cx="0" cy="63270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線單箭頭接點 35">
            <a:extLst>
              <a:ext uri="{FF2B5EF4-FFF2-40B4-BE49-F238E27FC236}">
                <a16:creationId xmlns:a16="http://schemas.microsoft.com/office/drawing/2014/main" id="{34F74037-974E-44CC-83E7-F59C107D89E0}"/>
              </a:ext>
            </a:extLst>
          </p:cNvPr>
          <p:cNvCxnSpPr/>
          <p:nvPr/>
        </p:nvCxnSpPr>
        <p:spPr>
          <a:xfrm rot="16200000" flipH="1">
            <a:off x="7687847" y="4611563"/>
            <a:ext cx="0" cy="6089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7191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Supervised </a:t>
            </a:r>
            <a:r>
              <a:rPr lang="en-US" altLang="zh-CN" dirty="0" err="1"/>
              <a:t>v.s</a:t>
            </a:r>
            <a:r>
              <a:rPr lang="en-US" altLang="zh-CN" dirty="0"/>
              <a:t>. Reinforcement</a:t>
            </a:r>
            <a:r>
              <a:rPr lang="zh-CN" altLang="en-US" dirty="0"/>
              <a:t>（增强学习）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C5BFC-E490-4EBC-9D19-6446279A0C2E}"/>
              </a:ext>
            </a:extLst>
          </p:cNvPr>
          <p:cNvSpPr txBox="1">
            <a:spLocks/>
          </p:cNvSpPr>
          <p:nvPr/>
        </p:nvSpPr>
        <p:spPr>
          <a:xfrm>
            <a:off x="2152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Supervised </a:t>
            </a:r>
          </a:p>
          <a:p>
            <a:pPr>
              <a:defRPr/>
            </a:pPr>
            <a:endParaRPr lang="en-US" altLang="zh-TW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>
              <a:defRPr/>
            </a:pPr>
            <a:endParaRPr lang="en-US" altLang="zh-TW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>
              <a:defRPr/>
            </a:pPr>
            <a:r>
              <a:rPr lang="en-US" altLang="zh-TW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Reinforcement</a:t>
            </a:r>
          </a:p>
          <a:p>
            <a:pPr>
              <a:defRPr/>
            </a:pPr>
            <a:endParaRPr lang="en-US" altLang="zh-TW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>
              <a:defRPr/>
            </a:pPr>
            <a:endParaRPr lang="en-US" altLang="zh-TW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>
              <a:defRPr/>
            </a:pPr>
            <a:endParaRPr lang="zh-TW" altLang="en-US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Picture 8" descr="User Symbol Blue Clip Art">
            <a:extLst>
              <a:ext uri="{FF2B5EF4-FFF2-40B4-BE49-F238E27FC236}">
                <a16:creationId xmlns:a16="http://schemas.microsoft.com/office/drawing/2014/main" id="{858F7987-ACB6-43AE-8FC0-8B7D4D914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12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5">
            <a:extLst>
              <a:ext uri="{FF2B5EF4-FFF2-40B4-BE49-F238E27FC236}">
                <a16:creationId xmlns:a16="http://schemas.microsoft.com/office/drawing/2014/main" id="{63312724-5CFB-45FD-895E-185846E27EB1}"/>
              </a:ext>
            </a:extLst>
          </p:cNvPr>
          <p:cNvGrpSpPr/>
          <p:nvPr/>
        </p:nvGrpSpPr>
        <p:grpSpPr>
          <a:xfrm>
            <a:off x="4295150" y="5010118"/>
            <a:ext cx="1925977" cy="1470612"/>
            <a:chOff x="442232" y="4851448"/>
            <a:chExt cx="1925977" cy="1470612"/>
          </a:xfrm>
        </p:grpSpPr>
        <p:sp>
          <p:nvSpPr>
            <p:cNvPr id="6" name="圓角矩形圖說文字 6">
              <a:extLst>
                <a:ext uri="{FF2B5EF4-FFF2-40B4-BE49-F238E27FC236}">
                  <a16:creationId xmlns:a16="http://schemas.microsoft.com/office/drawing/2014/main" id="{F8577E4D-A3C0-4D96-BFEA-4CF1669EB3B9}"/>
                </a:ext>
              </a:extLst>
            </p:cNvPr>
            <p:cNvSpPr/>
            <p:nvPr/>
          </p:nvSpPr>
          <p:spPr>
            <a:xfrm>
              <a:off x="442232" y="4851448"/>
              <a:ext cx="1415602" cy="511860"/>
            </a:xfrm>
            <a:prstGeom prst="wedgeRoundRectCallout">
              <a:avLst>
                <a:gd name="adj1" fmla="val 38320"/>
                <a:gd name="adj2" fmla="val 116377"/>
                <a:gd name="adj3" fmla="val 16667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lvl="1" algn="ctr">
                <a:defRPr/>
              </a:pPr>
              <a:r>
                <a:rPr lang="en-US" altLang="zh-TW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Hello</a:t>
              </a:r>
              <a:r>
                <a:rPr lang="zh-TW" altLang="en-US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 </a:t>
              </a:r>
              <a:r>
                <a:rPr lang="en-US" altLang="zh-TW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  <a:sym typeface="Wingdings" panose="05000000000000000000" pitchFamily="2" charset="2"/>
                </a:rPr>
                <a:t></a:t>
              </a:r>
              <a:endPara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601769-6BC1-4CA4-8C64-B141B402E69F}"/>
                </a:ext>
              </a:extLst>
            </p:cNvPr>
            <p:cNvSpPr/>
            <p:nvPr/>
          </p:nvSpPr>
          <p:spPr>
            <a:xfrm>
              <a:off x="1190283" y="5712940"/>
              <a:ext cx="1177926" cy="60912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TW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Agent</a:t>
              </a:r>
              <a:endParaRPr lang="zh-TW" altLang="en-US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8" name="圓角矩形圖說文字 8">
            <a:extLst>
              <a:ext uri="{FF2B5EF4-FFF2-40B4-BE49-F238E27FC236}">
                <a16:creationId xmlns:a16="http://schemas.microsoft.com/office/drawing/2014/main" id="{D7D13CE1-27FD-4468-BDDB-B65B8473AF52}"/>
              </a:ext>
            </a:extLst>
          </p:cNvPr>
          <p:cNvSpPr/>
          <p:nvPr/>
        </p:nvSpPr>
        <p:spPr>
          <a:xfrm>
            <a:off x="6579228" y="4995373"/>
            <a:ext cx="1415602" cy="511860"/>
          </a:xfrm>
          <a:prstGeom prst="wedgeRoundRectCallout">
            <a:avLst>
              <a:gd name="adj1" fmla="val 35244"/>
              <a:gd name="adj2" fmla="val 113541"/>
              <a:gd name="adj3" fmla="val 16667"/>
            </a:avLst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C50526-22AF-441A-9291-1B2E208B0DC6}"/>
              </a:ext>
            </a:extLst>
          </p:cNvPr>
          <p:cNvSpPr/>
          <p:nvPr/>
        </p:nvSpPr>
        <p:spPr>
          <a:xfrm>
            <a:off x="7213524" y="5830631"/>
            <a:ext cx="1177926" cy="60912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Agent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圓角矩形圖說文字 10">
            <a:extLst>
              <a:ext uri="{FF2B5EF4-FFF2-40B4-BE49-F238E27FC236}">
                <a16:creationId xmlns:a16="http://schemas.microsoft.com/office/drawing/2014/main" id="{F507C5A4-2333-40A5-B013-50F4B6C1FF18}"/>
              </a:ext>
            </a:extLst>
          </p:cNvPr>
          <p:cNvSpPr/>
          <p:nvPr/>
        </p:nvSpPr>
        <p:spPr>
          <a:xfrm>
            <a:off x="342175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…….</a:t>
            </a:r>
            <a:endParaRPr lang="zh-TW" altLang="en-US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1" name="Picture 8" descr="User Symbol Blue Clip Art">
            <a:extLst>
              <a:ext uri="{FF2B5EF4-FFF2-40B4-BE49-F238E27FC236}">
                <a16:creationId xmlns:a16="http://schemas.microsoft.com/office/drawing/2014/main" id="{828692C2-9A51-4BE9-A235-A7147411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35" y="3839904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圖說文字 12">
            <a:extLst>
              <a:ext uri="{FF2B5EF4-FFF2-40B4-BE49-F238E27FC236}">
                <a16:creationId xmlns:a16="http://schemas.microsoft.com/office/drawing/2014/main" id="{35F77E61-6A48-4B69-99EB-7758CB48E8DA}"/>
              </a:ext>
            </a:extLst>
          </p:cNvPr>
          <p:cNvSpPr/>
          <p:nvPr/>
        </p:nvSpPr>
        <p:spPr>
          <a:xfrm>
            <a:off x="5974367" y="4244240"/>
            <a:ext cx="1415602" cy="511860"/>
          </a:xfrm>
          <a:prstGeom prst="wedgeRoundRectCallout">
            <a:avLst>
              <a:gd name="adj1" fmla="val -74464"/>
              <a:gd name="adj2" fmla="val -11226"/>
              <a:gd name="adj3" fmla="val 16667"/>
            </a:avLst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TW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…….</a:t>
            </a:r>
            <a:endParaRPr lang="zh-TW" altLang="en-US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文字方塊 13">
            <a:extLst>
              <a:ext uri="{FF2B5EF4-FFF2-40B4-BE49-F238E27FC236}">
                <a16:creationId xmlns:a16="http://schemas.microsoft.com/office/drawing/2014/main" id="{AAE88399-7BD8-4F7C-8F95-9314A2049BA8}"/>
              </a:ext>
            </a:extLst>
          </p:cNvPr>
          <p:cNvSpPr txBox="1"/>
          <p:nvPr/>
        </p:nvSpPr>
        <p:spPr>
          <a:xfrm>
            <a:off x="7460928" y="4143075"/>
            <a:ext cx="146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prstClr val="black"/>
                </a:solidFill>
                <a:latin typeface="Calibri" panose="020F0502020204030204"/>
              </a:rPr>
              <a:t>……</a:t>
            </a:r>
            <a:endParaRPr lang="zh-TW" altLang="en-US" sz="2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" name="Picture 2" descr="http://img01.taopic.com/150411/240403-1504110K13373.jpg">
            <a:extLst>
              <a:ext uri="{FF2B5EF4-FFF2-40B4-BE49-F238E27FC236}">
                <a16:creationId xmlns:a16="http://schemas.microsoft.com/office/drawing/2014/main" id="{507AE796-B95D-4668-8D52-E72CF6DB6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610" y="3813379"/>
            <a:ext cx="1606028" cy="10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5">
            <a:extLst>
              <a:ext uri="{FF2B5EF4-FFF2-40B4-BE49-F238E27FC236}">
                <a16:creationId xmlns:a16="http://schemas.microsoft.com/office/drawing/2014/main" id="{E67BBB45-0867-414D-AAC2-EAA049181F20}"/>
              </a:ext>
            </a:extLst>
          </p:cNvPr>
          <p:cNvSpPr txBox="1"/>
          <p:nvPr/>
        </p:nvSpPr>
        <p:spPr>
          <a:xfrm>
            <a:off x="8910967" y="4882993"/>
            <a:ext cx="1335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Calibri" panose="020F0502020204030204"/>
              </a:rPr>
              <a:t>Bad</a:t>
            </a:r>
            <a:endParaRPr lang="zh-TW" altLang="en-US" sz="2800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16" name="群組 22">
            <a:extLst>
              <a:ext uri="{FF2B5EF4-FFF2-40B4-BE49-F238E27FC236}">
                <a16:creationId xmlns:a16="http://schemas.microsoft.com/office/drawing/2014/main" id="{C253DDB2-C221-41C6-9D22-238BB6BA5680}"/>
              </a:ext>
            </a:extLst>
          </p:cNvPr>
          <p:cNvGrpSpPr/>
          <p:nvPr/>
        </p:nvGrpSpPr>
        <p:grpSpPr>
          <a:xfrm>
            <a:off x="5144499" y="1821718"/>
            <a:ext cx="2289179" cy="627522"/>
            <a:chOff x="3184414" y="1802708"/>
            <a:chExt cx="2289179" cy="627522"/>
          </a:xfrm>
        </p:grpSpPr>
        <p:pic>
          <p:nvPicPr>
            <p:cNvPr id="17" name="Picture 8" descr="User Symbol Blue Clip Art">
              <a:extLst>
                <a:ext uri="{FF2B5EF4-FFF2-40B4-BE49-F238E27FC236}">
                  <a16:creationId xmlns:a16="http://schemas.microsoft.com/office/drawing/2014/main" id="{CB6F7415-EECA-4809-B254-ABA438DFA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414" y="1802708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圓角矩形圖說文字 17">
              <a:extLst>
                <a:ext uri="{FF2B5EF4-FFF2-40B4-BE49-F238E27FC236}">
                  <a16:creationId xmlns:a16="http://schemas.microsoft.com/office/drawing/2014/main" id="{6177374C-ECAC-4FB2-9EE3-96AB7A0F7657}"/>
                </a:ext>
              </a:extLst>
            </p:cNvPr>
            <p:cNvSpPr/>
            <p:nvPr/>
          </p:nvSpPr>
          <p:spPr>
            <a:xfrm>
              <a:off x="4057991" y="1884204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TW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“Hello”</a:t>
              </a:r>
              <a:endParaRPr lang="zh-TW" altLang="en-US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grpSp>
        <p:nvGrpSpPr>
          <p:cNvPr id="19" name="群組 23">
            <a:extLst>
              <a:ext uri="{FF2B5EF4-FFF2-40B4-BE49-F238E27FC236}">
                <a16:creationId xmlns:a16="http://schemas.microsoft.com/office/drawing/2014/main" id="{5A150654-0410-4D7B-80CC-559116E5A5CB}"/>
              </a:ext>
            </a:extLst>
          </p:cNvPr>
          <p:cNvGrpSpPr/>
          <p:nvPr/>
        </p:nvGrpSpPr>
        <p:grpSpPr>
          <a:xfrm>
            <a:off x="5136322" y="2621766"/>
            <a:ext cx="2289179" cy="627522"/>
            <a:chOff x="3222407" y="2565037"/>
            <a:chExt cx="2289179" cy="627522"/>
          </a:xfrm>
        </p:grpSpPr>
        <p:pic>
          <p:nvPicPr>
            <p:cNvPr id="20" name="Picture 8" descr="User Symbol Blue Clip Art">
              <a:extLst>
                <a:ext uri="{FF2B5EF4-FFF2-40B4-BE49-F238E27FC236}">
                  <a16:creationId xmlns:a16="http://schemas.microsoft.com/office/drawing/2014/main" id="{EDB947F6-7D83-45EA-892D-BADD62DE6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407" y="2565037"/>
              <a:ext cx="408421" cy="627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圓角矩形圖說文字 20">
              <a:extLst>
                <a:ext uri="{FF2B5EF4-FFF2-40B4-BE49-F238E27FC236}">
                  <a16:creationId xmlns:a16="http://schemas.microsoft.com/office/drawing/2014/main" id="{DEAF7CBA-AEAE-46D8-BCED-ED122562B9D5}"/>
                </a:ext>
              </a:extLst>
            </p:cNvPr>
            <p:cNvSpPr/>
            <p:nvPr/>
          </p:nvSpPr>
          <p:spPr>
            <a:xfrm>
              <a:off x="4095984" y="2646533"/>
              <a:ext cx="1415602" cy="511860"/>
            </a:xfrm>
            <a:prstGeom prst="wedgeRoundRectCallout">
              <a:avLst>
                <a:gd name="adj1" fmla="val -74464"/>
                <a:gd name="adj2" fmla="val -11226"/>
                <a:gd name="adj3" fmla="val 16667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TW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“Bye </a:t>
              </a:r>
              <a:r>
                <a:rPr lang="en-US" altLang="zh-TW" sz="2400" kern="0" dirty="0" err="1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bye</a:t>
              </a:r>
              <a:r>
                <a:rPr lang="en-US" altLang="zh-TW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”</a:t>
              </a:r>
              <a:endParaRPr lang="zh-TW" altLang="en-US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22" name="文字方塊 3">
            <a:extLst>
              <a:ext uri="{FF2B5EF4-FFF2-40B4-BE49-F238E27FC236}">
                <a16:creationId xmlns:a16="http://schemas.microsoft.com/office/drawing/2014/main" id="{EFB030E4-97CD-4F7B-9C20-28A198D55E4D}"/>
              </a:ext>
            </a:extLst>
          </p:cNvPr>
          <p:cNvSpPr txBox="1"/>
          <p:nvPr/>
        </p:nvSpPr>
        <p:spPr>
          <a:xfrm>
            <a:off x="2173982" y="2355712"/>
            <a:ext cx="2495550" cy="954107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Learning from teacher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文字方塊 24">
            <a:extLst>
              <a:ext uri="{FF2B5EF4-FFF2-40B4-BE49-F238E27FC236}">
                <a16:creationId xmlns:a16="http://schemas.microsoft.com/office/drawing/2014/main" id="{7EBC823A-4665-47DA-A756-DD3797ACE0C5}"/>
              </a:ext>
            </a:extLst>
          </p:cNvPr>
          <p:cNvSpPr txBox="1"/>
          <p:nvPr/>
        </p:nvSpPr>
        <p:spPr>
          <a:xfrm>
            <a:off x="1761464" y="5507234"/>
            <a:ext cx="2495550" cy="954107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Learning from critics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文字方塊 18">
            <a:extLst>
              <a:ext uri="{FF2B5EF4-FFF2-40B4-BE49-F238E27FC236}">
                <a16:creationId xmlns:a16="http://schemas.microsoft.com/office/drawing/2014/main" id="{46D225B7-DD29-415D-9EEB-9E4A42C844E7}"/>
              </a:ext>
            </a:extLst>
          </p:cNvPr>
          <p:cNvSpPr txBox="1"/>
          <p:nvPr/>
        </p:nvSpPr>
        <p:spPr>
          <a:xfrm>
            <a:off x="7676944" y="1922830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Say “Hi”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文字方塊 21">
            <a:extLst>
              <a:ext uri="{FF2B5EF4-FFF2-40B4-BE49-F238E27FC236}">
                <a16:creationId xmlns:a16="http://schemas.microsoft.com/office/drawing/2014/main" id="{6343FCDA-1DC1-4F4F-956A-CC0BD138D8A0}"/>
              </a:ext>
            </a:extLst>
          </p:cNvPr>
          <p:cNvSpPr txBox="1"/>
          <p:nvPr/>
        </p:nvSpPr>
        <p:spPr>
          <a:xfrm>
            <a:off x="7679698" y="2740131"/>
            <a:ext cx="292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Say “Good bye”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174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/>
      <p:bldP spid="15" grpId="0"/>
      <p:bldP spid="22" grpId="0" animBg="1"/>
      <p:bldP spid="23" grpId="0" animBg="1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25CC1-6D10-4D63-A310-5E4E981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Supervised </a:t>
            </a:r>
            <a:r>
              <a:rPr lang="en-US" altLang="zh-CN" dirty="0" err="1"/>
              <a:t>v.s</a:t>
            </a:r>
            <a:r>
              <a:rPr lang="en-US" altLang="zh-CN" dirty="0"/>
              <a:t>. Reinforcement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DC9C7A-820D-4190-8EB7-4FE96125C674}"/>
              </a:ext>
            </a:extLst>
          </p:cNvPr>
          <p:cNvSpPr txBox="1">
            <a:spLocks/>
          </p:cNvSpPr>
          <p:nvPr/>
        </p:nvSpPr>
        <p:spPr>
          <a:xfrm>
            <a:off x="2152650" y="1478294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Supervised:</a:t>
            </a:r>
          </a:p>
          <a:p>
            <a:pPr lvl="1">
              <a:defRPr/>
            </a:pPr>
            <a:endParaRPr lang="en-US" altLang="zh-TW" sz="2800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lvl="1">
              <a:defRPr/>
            </a:pPr>
            <a:endParaRPr lang="en-US" altLang="zh-TW" sz="2800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lvl="1">
              <a:defRPr/>
            </a:pPr>
            <a:endParaRPr lang="en-US" altLang="zh-TW" sz="2800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lvl="1">
              <a:defRPr/>
            </a:pPr>
            <a:endParaRPr lang="en-US" altLang="zh-TW" sz="2800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>
              <a:defRPr/>
            </a:pPr>
            <a:r>
              <a:rPr lang="en-US" altLang="zh-TW" dirty="0">
                <a:solidFill>
                  <a:sysClr val="windowText" lastClr="000000"/>
                </a:solidFill>
                <a:latin typeface="Calibri" panose="020F0502020204030204"/>
                <a:ea typeface="新細明體" panose="02020500000000000000" pitchFamily="18" charset="-120"/>
              </a:rPr>
              <a:t>Reinforcement Learning</a:t>
            </a:r>
            <a:endParaRPr lang="zh-TW" altLang="en-US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Picture 2" descr="http://y2.ifengimg.com/a/2016_11/2c7ef418c729099.jpg">
            <a:extLst>
              <a:ext uri="{FF2B5EF4-FFF2-40B4-BE49-F238E27FC236}">
                <a16:creationId xmlns:a16="http://schemas.microsoft.com/office/drawing/2014/main" id="{F367E2F1-484F-427D-9DC9-726C3EC50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70" y="2256703"/>
            <a:ext cx="1630591" cy="12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blog.sina.com.tw/myimages/222/22494/images/20080927173000107.jpg">
            <a:extLst>
              <a:ext uri="{FF2B5EF4-FFF2-40B4-BE49-F238E27FC236}">
                <a16:creationId xmlns:a16="http://schemas.microsoft.com/office/drawing/2014/main" id="{7D707E4B-2DAA-4433-99F5-0D4799BE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710" y="2293784"/>
            <a:ext cx="178534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3">
            <a:extLst>
              <a:ext uri="{FF2B5EF4-FFF2-40B4-BE49-F238E27FC236}">
                <a16:creationId xmlns:a16="http://schemas.microsoft.com/office/drawing/2014/main" id="{3D502F20-77DC-4C87-92EF-C6232039E14C}"/>
              </a:ext>
            </a:extLst>
          </p:cNvPr>
          <p:cNvSpPr txBox="1"/>
          <p:nvPr/>
        </p:nvSpPr>
        <p:spPr>
          <a:xfrm>
            <a:off x="4685319" y="2510755"/>
            <a:ext cx="1692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Next move:</a:t>
            </a:r>
          </a:p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“5-5”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7B00464-DF67-486C-B44B-FFC3D75E60E5}"/>
              </a:ext>
            </a:extLst>
          </p:cNvPr>
          <p:cNvSpPr txBox="1"/>
          <p:nvPr/>
        </p:nvSpPr>
        <p:spPr>
          <a:xfrm>
            <a:off x="8480975" y="2510755"/>
            <a:ext cx="1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Next move:</a:t>
            </a:r>
          </a:p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“3-3”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53354A-AF69-44E1-AFB1-BEA99C36F197}"/>
              </a:ext>
            </a:extLst>
          </p:cNvPr>
          <p:cNvSpPr txBox="1"/>
          <p:nvPr/>
        </p:nvSpPr>
        <p:spPr>
          <a:xfrm>
            <a:off x="2712047" y="4512106"/>
            <a:ext cx="164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First move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C05F52-8F69-49D4-A6C3-C7FB36531947}"/>
              </a:ext>
            </a:extLst>
          </p:cNvPr>
          <p:cNvSpPr txBox="1"/>
          <p:nvPr/>
        </p:nvSpPr>
        <p:spPr>
          <a:xfrm>
            <a:off x="4685319" y="4512106"/>
            <a:ext cx="301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…… many moves ……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B45C2BE9-A741-4F44-9C71-EE8B5BB2E35D}"/>
              </a:ext>
            </a:extLst>
          </p:cNvPr>
          <p:cNvSpPr/>
          <p:nvPr/>
        </p:nvSpPr>
        <p:spPr>
          <a:xfrm>
            <a:off x="4337646" y="4533884"/>
            <a:ext cx="406400" cy="447216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E2B43799-5364-43F6-A3AA-FB011687AF0B}"/>
              </a:ext>
            </a:extLst>
          </p:cNvPr>
          <p:cNvSpPr/>
          <p:nvPr/>
        </p:nvSpPr>
        <p:spPr>
          <a:xfrm>
            <a:off x="7847608" y="4533883"/>
            <a:ext cx="406400" cy="447216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8A69AD-3105-45C6-AB69-B803AD69C1E1}"/>
              </a:ext>
            </a:extLst>
          </p:cNvPr>
          <p:cNvSpPr txBox="1"/>
          <p:nvPr/>
        </p:nvSpPr>
        <p:spPr>
          <a:xfrm>
            <a:off x="8406013" y="4542276"/>
            <a:ext cx="133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Win!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文字方塊 4">
            <a:extLst>
              <a:ext uri="{FF2B5EF4-FFF2-40B4-BE49-F238E27FC236}">
                <a16:creationId xmlns:a16="http://schemas.microsoft.com/office/drawing/2014/main" id="{9A73D504-213B-48F8-9DB2-8BEFB5F03A3B}"/>
              </a:ext>
            </a:extLst>
          </p:cNvPr>
          <p:cNvSpPr txBox="1"/>
          <p:nvPr/>
        </p:nvSpPr>
        <p:spPr>
          <a:xfrm>
            <a:off x="1695010" y="5559515"/>
            <a:ext cx="8793392" cy="523220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8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Alpha Go is supervised learning + reinforcement learning.</a:t>
            </a:r>
            <a:endParaRPr lang="zh-TW" altLang="en-US" sz="28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992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7">
            <a:extLst>
              <a:ext uri="{FF2B5EF4-FFF2-40B4-BE49-F238E27FC236}">
                <a16:creationId xmlns:a16="http://schemas.microsoft.com/office/drawing/2014/main" id="{CBB03C6C-2D5A-4F65-B6CF-CF0DA4929868}"/>
              </a:ext>
            </a:extLst>
          </p:cNvPr>
          <p:cNvSpPr txBox="1"/>
          <p:nvPr/>
        </p:nvSpPr>
        <p:spPr>
          <a:xfrm>
            <a:off x="1301819" y="219455"/>
            <a:ext cx="4349735" cy="651374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机器学习</a:t>
            </a:r>
            <a:r>
              <a:rPr lang="en-US" altLang="zh-CN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—</a:t>
            </a:r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143E93-0303-4159-A537-C52A26EDAC97}"/>
              </a:ext>
            </a:extLst>
          </p:cNvPr>
          <p:cNvSpPr/>
          <p:nvPr/>
        </p:nvSpPr>
        <p:spPr>
          <a:xfrm>
            <a:off x="149410" y="319722"/>
            <a:ext cx="511501" cy="45084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5CAE96-3ACE-4EC8-ADDF-C4DCD740748B}"/>
              </a:ext>
            </a:extLst>
          </p:cNvPr>
          <p:cNvSpPr/>
          <p:nvPr/>
        </p:nvSpPr>
        <p:spPr>
          <a:xfrm>
            <a:off x="790319" y="319722"/>
            <a:ext cx="511500" cy="450840"/>
          </a:xfrm>
          <a:prstGeom prst="rect">
            <a:avLst/>
          </a:prstGeom>
          <a:solidFill>
            <a:srgbClr val="2683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5313FD2-14CA-4D0A-8559-6D0573DB73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346" y="1478294"/>
                <a:ext cx="11661105" cy="47877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891" indent="-34289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ea"/>
                        <a:sym typeface="+mn-lt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ea"/>
                            <a:sym typeface="+mn-lt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)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ea"/>
                    <a:sym typeface="+mn-lt"/>
                  </a:rPr>
                  <a:t>                  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altLang="zh-CN" sz="240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endParaRPr>
              </a:p>
              <a:p>
                <a:pPr marL="342891" indent="-342891"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zh-CN" sz="240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endParaRPr>
              </a:p>
              <a:p>
                <a:pPr marL="342891" indent="-34289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ea"/>
                        <a:sym typeface="+mn-lt"/>
                      </a:rPr>
                      <m:t>=(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1</m:t>
                        </m:r>
                      </m:sup>
                    </m:sSubSup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ea"/>
                        <a:sym typeface="+mn-lt"/>
                      </a:rPr>
                      <m:t>,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ea"/>
                        <a:sym typeface="+mn-lt"/>
                      </a:rPr>
                      <m:t>,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⋯,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𝑛</m:t>
                        </m:r>
                      </m:sup>
                    </m:sSubSup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ea"/>
                    <a:sym typeface="+mn-lt"/>
                  </a:rPr>
                  <a:t> 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altLang="zh-CN" sz="240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endParaRPr>
              </a:p>
              <a:p>
                <a:pPr marL="342891" indent="-342891"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zh-CN" sz="240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endParaRPr>
              </a:p>
              <a:p>
                <a:pPr marL="342891" indent="-34289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ea"/>
                        <a:sym typeface="+mn-lt"/>
                      </a:rPr>
                      <m:t>𝑇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ea"/>
                        <a:sym typeface="+mn-lt"/>
                      </a:rPr>
                      <m:t>={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ea"/>
                        <a:sym typeface="+mn-lt"/>
                      </a:rPr>
                      <m:t>,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ea"/>
                        <a:sym typeface="+mn-lt"/>
                      </a:rPr>
                      <m:t>,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⋯,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ea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+mn-ea"/>
                                <a:sym typeface="+mn-lt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ea"/>
                        <a:sym typeface="+mn-lt"/>
                      </a:rPr>
                      <m:t>}</m:t>
                    </m:r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5313FD2-14CA-4D0A-8559-6D0573DB7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46" y="1478294"/>
                <a:ext cx="11661105" cy="4787743"/>
              </a:xfrm>
              <a:prstGeom prst="rect">
                <a:avLst/>
              </a:prstGeom>
              <a:blipFill>
                <a:blip r:embed="rId3"/>
                <a:stretch>
                  <a:fillRect l="-680" t="-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2754CC2-F864-48CE-BFF4-C1401EF86B3E}"/>
              </a:ext>
            </a:extLst>
          </p:cNvPr>
          <p:cNvSpPr txBox="1"/>
          <p:nvPr/>
        </p:nvSpPr>
        <p:spPr>
          <a:xfrm>
            <a:off x="4796116" y="1494634"/>
            <a:ext cx="3618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实例（</a:t>
            </a:r>
            <a:r>
              <a:rPr lang="en-US" altLang="zh-CN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Instance</a:t>
            </a: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2157DE-6F6F-469A-81C9-FDF01EC4DB94}"/>
              </a:ext>
            </a:extLst>
          </p:cNvPr>
          <p:cNvSpPr txBox="1"/>
          <p:nvPr/>
        </p:nvSpPr>
        <p:spPr>
          <a:xfrm>
            <a:off x="3976967" y="2573024"/>
            <a:ext cx="3618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特征向量（</a:t>
            </a:r>
            <a:r>
              <a:rPr lang="en-US" altLang="zh-CN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feature vector</a:t>
            </a: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5B825A-3778-4F1A-A6F9-5B20A39DAC2E}"/>
              </a:ext>
            </a:extLst>
          </p:cNvPr>
          <p:cNvSpPr txBox="1"/>
          <p:nvPr/>
        </p:nvSpPr>
        <p:spPr>
          <a:xfrm>
            <a:off x="5601312" y="3709481"/>
            <a:ext cx="3618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样本（</a:t>
            </a:r>
            <a:r>
              <a:rPr lang="en-US" altLang="zh-CN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Sample</a:t>
            </a: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5AD25FC-000C-4D0F-B67F-180AE6C1EF8D}"/>
              </a:ext>
            </a:extLst>
          </p:cNvPr>
          <p:cNvCxnSpPr>
            <a:stCxn id="7" idx="3"/>
          </p:cNvCxnSpPr>
          <p:nvPr/>
        </p:nvCxnSpPr>
        <p:spPr>
          <a:xfrm>
            <a:off x="7595934" y="2803855"/>
            <a:ext cx="812676" cy="2"/>
          </a:xfrm>
          <a:prstGeom prst="straightConnector1">
            <a:avLst/>
          </a:prstGeom>
          <a:noFill/>
          <a:ln w="25400" cap="flat" cmpd="sng" algn="ctr">
            <a:solidFill>
              <a:srgbClr val="4276A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F961950-3EB2-42C1-88D4-A1FC8AB00882}"/>
              </a:ext>
            </a:extLst>
          </p:cNvPr>
          <p:cNvSpPr txBox="1"/>
          <p:nvPr/>
        </p:nvSpPr>
        <p:spPr>
          <a:xfrm>
            <a:off x="8573031" y="2573024"/>
            <a:ext cx="3618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特征空间（</a:t>
            </a:r>
            <a:r>
              <a:rPr lang="en-US" altLang="zh-CN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feature space</a:t>
            </a:r>
            <a:r>
              <a:rPr lang="zh-CN" altLang="en-US" sz="24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5635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4891523-F318-3447-87A3-FA359510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DEA7069F-B2AC-CA47-B7C4-DB9319234D17}"/>
              </a:ext>
            </a:extLst>
          </p:cNvPr>
          <p:cNvSpPr txBox="1"/>
          <p:nvPr/>
        </p:nvSpPr>
        <p:spPr>
          <a:xfrm>
            <a:off x="316965" y="238566"/>
            <a:ext cx="454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什么是机器学习？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6B3968D7-6114-0943-9AE8-21B71473FE9D}"/>
              </a:ext>
            </a:extLst>
          </p:cNvPr>
          <p:cNvSpPr txBox="1"/>
          <p:nvPr/>
        </p:nvSpPr>
        <p:spPr>
          <a:xfrm>
            <a:off x="316965" y="1166842"/>
            <a:ext cx="4644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机器学习（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Machine Learning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一种实现人工智能的方法</a:t>
            </a:r>
            <a:endParaRPr lang="en-US" altLang="zh-CN" sz="24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70781F-0FA5-4DD8-9642-489E86F6C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4535"/>
            <a:ext cx="5351339" cy="33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2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7">
            <a:extLst>
              <a:ext uri="{FF2B5EF4-FFF2-40B4-BE49-F238E27FC236}">
                <a16:creationId xmlns:a16="http://schemas.microsoft.com/office/drawing/2014/main" id="{CA089D81-8DB3-40BC-BB4A-C4A14C602F73}"/>
              </a:ext>
            </a:extLst>
          </p:cNvPr>
          <p:cNvSpPr txBox="1"/>
          <p:nvPr/>
        </p:nvSpPr>
        <p:spPr>
          <a:xfrm>
            <a:off x="1301819" y="219455"/>
            <a:ext cx="4349735" cy="651374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机器学习</a:t>
            </a:r>
            <a:r>
              <a:rPr lang="en-US" altLang="zh-CN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—</a:t>
            </a:r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3E52CF5-FA51-4373-B234-8CE4CE0B34BF}"/>
              </a:ext>
            </a:extLst>
          </p:cNvPr>
          <p:cNvSpPr/>
          <p:nvPr/>
        </p:nvSpPr>
        <p:spPr>
          <a:xfrm>
            <a:off x="149410" y="319722"/>
            <a:ext cx="511501" cy="45084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63831A-068F-4B03-94F6-DBDF6855E63D}"/>
              </a:ext>
            </a:extLst>
          </p:cNvPr>
          <p:cNvSpPr/>
          <p:nvPr/>
        </p:nvSpPr>
        <p:spPr>
          <a:xfrm>
            <a:off x="790319" y="319722"/>
            <a:ext cx="511500" cy="450840"/>
          </a:xfrm>
          <a:prstGeom prst="rect">
            <a:avLst/>
          </a:prstGeom>
          <a:solidFill>
            <a:srgbClr val="2683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31FA6E-A9A2-41D8-9DAD-AB2FC714154A}"/>
                  </a:ext>
                </a:extLst>
              </p:cNvPr>
              <p:cNvSpPr txBox="1"/>
              <p:nvPr/>
            </p:nvSpPr>
            <p:spPr>
              <a:xfrm>
                <a:off x="452063" y="1181528"/>
                <a:ext cx="11311847" cy="4090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数字</a:t>
                </a:r>
                <a:endParaRPr lang="en-US" altLang="zh-CN" sz="28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文本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        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周杰伦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/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演唱会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/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刘德华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/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现身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/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一起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/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唱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/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了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/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两首歌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1143000" marR="0" lvl="2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华文楷体" panose="02010600040101010101" pitchFamily="2" charset="-122"/>
                  <a:buChar char="−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7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[1,1,1,1,1,1,1,1,0,0,0,0,0,0,0,0,0,0,0,0]</m:t>
                    </m:r>
                  </m:oMath>
                </a14:m>
                <a:endParaRPr kumimoji="0" lang="en-US" altLang="zh-CN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图像</a:t>
                </a:r>
                <a:endParaRPr lang="en-US" altLang="zh-CN" sz="28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31FA6E-A9A2-41D8-9DAD-AB2FC7141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63" y="1181528"/>
                <a:ext cx="11311847" cy="4090863"/>
              </a:xfrm>
              <a:prstGeom prst="rect">
                <a:avLst/>
              </a:prstGeom>
              <a:blipFill>
                <a:blip r:embed="rId2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2" name="Picture 2">
            <a:extLst>
              <a:ext uri="{FF2B5EF4-FFF2-40B4-BE49-F238E27FC236}">
                <a16:creationId xmlns:a16="http://schemas.microsoft.com/office/drawing/2014/main" id="{347BA423-D83E-4DFB-9454-124B1F98C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19" y="4786885"/>
            <a:ext cx="1851660" cy="185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B040DC98-F722-4284-80B3-F10AEB149413}"/>
              </a:ext>
            </a:extLst>
          </p:cNvPr>
          <p:cNvSpPr/>
          <p:nvPr/>
        </p:nvSpPr>
        <p:spPr>
          <a:xfrm>
            <a:off x="3476686" y="5565564"/>
            <a:ext cx="496389" cy="32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742B73-3485-4475-8CD6-E39F2E28445C}"/>
              </a:ext>
            </a:extLst>
          </p:cNvPr>
          <p:cNvSpPr txBox="1"/>
          <p:nvPr/>
        </p:nvSpPr>
        <p:spPr>
          <a:xfrm>
            <a:off x="4171097" y="5517553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128</a:t>
            </a:r>
            <a:r>
              <a:rPr lang="zh-CN" altLang="en-US" dirty="0"/>
              <a:t>*</a:t>
            </a:r>
            <a:r>
              <a:rPr lang="en-US" altLang="zh-CN" dirty="0"/>
              <a:t>128</a:t>
            </a:r>
            <a:r>
              <a:rPr lang="zh-CN" altLang="en-US" dirty="0"/>
              <a:t>像素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5A82E1-EE49-4D82-998A-9720567AB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254" y="4630709"/>
            <a:ext cx="1142857" cy="19047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5DC8C3-BE41-4CBA-BBCA-7EB0050E5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830" y="4518352"/>
            <a:ext cx="4215107" cy="223847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2C40581-8CF5-489E-9E4B-F99CDB8A9B4B}"/>
              </a:ext>
            </a:extLst>
          </p:cNvPr>
          <p:cNvSpPr txBox="1"/>
          <p:nvPr/>
        </p:nvSpPr>
        <p:spPr>
          <a:xfrm>
            <a:off x="8892154" y="4092728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</a:t>
            </a:r>
            <a:r>
              <a:rPr lang="zh-CN" altLang="en-US" dirty="0"/>
              <a:t>*</a:t>
            </a:r>
            <a:r>
              <a:rPr lang="en-US" altLang="zh-CN" dirty="0"/>
              <a:t>28=784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A4447C-8AC9-4C93-A60D-DFA4CD755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47" y="1345612"/>
            <a:ext cx="5930650" cy="17633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F6E805-8084-43B1-B4A9-9012FBC4495F}"/>
              </a:ext>
            </a:extLst>
          </p:cNvPr>
          <p:cNvSpPr txBox="1"/>
          <p:nvPr/>
        </p:nvSpPr>
        <p:spPr>
          <a:xfrm>
            <a:off x="2926080" y="1042416"/>
            <a:ext cx="5766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0:00     0:15      0:30    0:45      1:00     1:15      1:30    1:45      2:00     2:15     2:30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296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7">
            <a:extLst>
              <a:ext uri="{FF2B5EF4-FFF2-40B4-BE49-F238E27FC236}">
                <a16:creationId xmlns:a16="http://schemas.microsoft.com/office/drawing/2014/main" id="{CBB03C6C-2D5A-4F65-B6CF-CF0DA4929868}"/>
              </a:ext>
            </a:extLst>
          </p:cNvPr>
          <p:cNvSpPr txBox="1"/>
          <p:nvPr/>
        </p:nvSpPr>
        <p:spPr>
          <a:xfrm>
            <a:off x="1301819" y="219455"/>
            <a:ext cx="4349735" cy="651374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机器学习</a:t>
            </a:r>
            <a:r>
              <a:rPr lang="en-US" altLang="zh-CN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—</a:t>
            </a:r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143E93-0303-4159-A537-C52A26EDAC97}"/>
              </a:ext>
            </a:extLst>
          </p:cNvPr>
          <p:cNvSpPr/>
          <p:nvPr/>
        </p:nvSpPr>
        <p:spPr>
          <a:xfrm>
            <a:off x="149410" y="319722"/>
            <a:ext cx="511501" cy="45084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5CAE96-3ACE-4EC8-ADDF-C4DCD740748B}"/>
              </a:ext>
            </a:extLst>
          </p:cNvPr>
          <p:cNvSpPr/>
          <p:nvPr/>
        </p:nvSpPr>
        <p:spPr>
          <a:xfrm>
            <a:off x="790319" y="319722"/>
            <a:ext cx="511500" cy="450840"/>
          </a:xfrm>
          <a:prstGeom prst="rect">
            <a:avLst/>
          </a:prstGeom>
          <a:solidFill>
            <a:srgbClr val="2683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5313FD2-14CA-4D0A-8559-6D0573DB73CE}"/>
              </a:ext>
            </a:extLst>
          </p:cNvPr>
          <p:cNvSpPr txBox="1">
            <a:spLocks/>
          </p:cNvSpPr>
          <p:nvPr/>
        </p:nvSpPr>
        <p:spPr>
          <a:xfrm>
            <a:off x="245346" y="1135630"/>
            <a:ext cx="11661105" cy="47877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方法 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 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模型 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+ 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策略 </a:t>
            </a:r>
            <a:r>
              <a:rPr lang="en-US" altLang="zh-CN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+ </a:t>
            </a:r>
            <a:r>
              <a: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算法</a:t>
            </a:r>
            <a:endParaRPr lang="en-US" altLang="zh-CN" sz="28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marL="342891" lvl="0" indent="-342891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solidFill>
                  <a:srgbClr val="0085B4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模型：学习什么样的模型？</a:t>
            </a:r>
            <a:endParaRPr lang="en-US" altLang="zh-CN" sz="2800" dirty="0">
              <a:solidFill>
                <a:srgbClr val="0085B4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marL="800091" lvl="1" indent="-342891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SVM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，决策树，贝叶斯，神经网络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……</a:t>
            </a:r>
          </a:p>
          <a:p>
            <a:pPr marL="342891" lvl="0" indent="-34289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0085B4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策略：按照什么准则学习或选择最优的模型？</a:t>
            </a:r>
            <a:endParaRPr lang="en-US" altLang="zh-CN" sz="2800" dirty="0">
              <a:solidFill>
                <a:srgbClr val="0085B4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marL="800091" lvl="1" indent="-342891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经验风险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/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结构风险最小化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marL="800091" lvl="1" indent="-342891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损失函数（均方差损失函数 ，交叉熵损失函数 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……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marL="342891" indent="-34289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0085B4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算法：学习模型的具体计算方法</a:t>
            </a:r>
            <a:endParaRPr lang="en-US" altLang="zh-CN" sz="2800" dirty="0">
              <a:solidFill>
                <a:srgbClr val="0085B4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marL="800091" lvl="1" indent="-34289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怎么求解目标函数（梯度下降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……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FF275B-D446-4D84-9334-85D152390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356" y="3123100"/>
            <a:ext cx="2032649" cy="8128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18F060C-216B-4596-A36D-1CB2862F2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588" y="3840580"/>
            <a:ext cx="5676190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5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7">
            <a:extLst>
              <a:ext uri="{FF2B5EF4-FFF2-40B4-BE49-F238E27FC236}">
                <a16:creationId xmlns:a16="http://schemas.microsoft.com/office/drawing/2014/main" id="{CBB03C6C-2D5A-4F65-B6CF-CF0DA4929868}"/>
              </a:ext>
            </a:extLst>
          </p:cNvPr>
          <p:cNvSpPr txBox="1"/>
          <p:nvPr/>
        </p:nvSpPr>
        <p:spPr>
          <a:xfrm>
            <a:off x="1301819" y="219455"/>
            <a:ext cx="4349735" cy="651374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机器学习</a:t>
            </a:r>
            <a:r>
              <a:rPr lang="en-US" altLang="zh-CN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—</a:t>
            </a:r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143E93-0303-4159-A537-C52A26EDAC97}"/>
              </a:ext>
            </a:extLst>
          </p:cNvPr>
          <p:cNvSpPr/>
          <p:nvPr/>
        </p:nvSpPr>
        <p:spPr>
          <a:xfrm>
            <a:off x="149410" y="319722"/>
            <a:ext cx="511501" cy="45084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5CAE96-3ACE-4EC8-ADDF-C4DCD740748B}"/>
              </a:ext>
            </a:extLst>
          </p:cNvPr>
          <p:cNvSpPr/>
          <p:nvPr/>
        </p:nvSpPr>
        <p:spPr>
          <a:xfrm>
            <a:off x="790319" y="319722"/>
            <a:ext cx="511500" cy="450840"/>
          </a:xfrm>
          <a:prstGeom prst="rect">
            <a:avLst/>
          </a:prstGeom>
          <a:solidFill>
            <a:srgbClr val="2683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5313FD2-14CA-4D0A-8559-6D0573DB73CE}"/>
              </a:ext>
            </a:extLst>
          </p:cNvPr>
          <p:cNvSpPr txBox="1">
            <a:spLocks/>
          </p:cNvSpPr>
          <p:nvPr/>
        </p:nvSpPr>
        <p:spPr>
          <a:xfrm>
            <a:off x="245346" y="1135630"/>
            <a:ext cx="11661105" cy="47877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训练过程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DB5D0C-32E9-4B22-B807-1931B4592A9A}"/>
              </a:ext>
            </a:extLst>
          </p:cNvPr>
          <p:cNvSpPr/>
          <p:nvPr/>
        </p:nvSpPr>
        <p:spPr>
          <a:xfrm>
            <a:off x="790319" y="1913990"/>
            <a:ext cx="2946400" cy="62411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Set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5DE157-0D75-4212-BEA8-2CD6ED14B9DC}"/>
              </a:ext>
            </a:extLst>
          </p:cNvPr>
          <p:cNvSpPr/>
          <p:nvPr/>
        </p:nvSpPr>
        <p:spPr>
          <a:xfrm>
            <a:off x="4279644" y="1913990"/>
            <a:ext cx="1995714" cy="624114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Testing Set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5">
            <a:extLst>
              <a:ext uri="{FF2B5EF4-FFF2-40B4-BE49-F238E27FC236}">
                <a16:creationId xmlns:a16="http://schemas.microsoft.com/office/drawing/2014/main" id="{C0C499E3-51B4-44A4-9E70-126BCB125CF7}"/>
              </a:ext>
            </a:extLst>
          </p:cNvPr>
          <p:cNvSpPr txBox="1"/>
          <p:nvPr/>
        </p:nvSpPr>
        <p:spPr>
          <a:xfrm>
            <a:off x="2473976" y="2737047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Model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文字方塊 6">
            <a:extLst>
              <a:ext uri="{FF2B5EF4-FFF2-40B4-BE49-F238E27FC236}">
                <a16:creationId xmlns:a16="http://schemas.microsoft.com/office/drawing/2014/main" id="{1F290853-1E7A-47E8-A0A4-BE321764CEBC}"/>
              </a:ext>
            </a:extLst>
          </p:cNvPr>
          <p:cNvSpPr txBox="1"/>
          <p:nvPr/>
        </p:nvSpPr>
        <p:spPr>
          <a:xfrm>
            <a:off x="2473976" y="3239619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Model 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文字方塊 7">
            <a:extLst>
              <a:ext uri="{FF2B5EF4-FFF2-40B4-BE49-F238E27FC236}">
                <a16:creationId xmlns:a16="http://schemas.microsoft.com/office/drawing/2014/main" id="{727FEBDF-EB01-4383-852D-2DA92D0F891E}"/>
              </a:ext>
            </a:extLst>
          </p:cNvPr>
          <p:cNvSpPr txBox="1"/>
          <p:nvPr/>
        </p:nvSpPr>
        <p:spPr>
          <a:xfrm>
            <a:off x="2473975" y="3736179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Model 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B7C7F627-68C5-4EA0-8DE4-57EA6FB74635}"/>
              </a:ext>
            </a:extLst>
          </p:cNvPr>
          <p:cNvSpPr txBox="1"/>
          <p:nvPr/>
        </p:nvSpPr>
        <p:spPr>
          <a:xfrm>
            <a:off x="4628440" y="2737046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0.9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D14E11A3-D9E3-4D23-9410-F86EF8FE742B}"/>
              </a:ext>
            </a:extLst>
          </p:cNvPr>
          <p:cNvSpPr txBox="1"/>
          <p:nvPr/>
        </p:nvSpPr>
        <p:spPr>
          <a:xfrm>
            <a:off x="4628440" y="323961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0.7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文字方塊 10">
            <a:extLst>
              <a:ext uri="{FF2B5EF4-FFF2-40B4-BE49-F238E27FC236}">
                <a16:creationId xmlns:a16="http://schemas.microsoft.com/office/drawing/2014/main" id="{A80471F2-142B-4571-BA7B-B6337DA7EF6B}"/>
              </a:ext>
            </a:extLst>
          </p:cNvPr>
          <p:cNvSpPr txBox="1"/>
          <p:nvPr/>
        </p:nvSpPr>
        <p:spPr>
          <a:xfrm>
            <a:off x="4628440" y="374217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0.5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左大括弧 11">
            <a:extLst>
              <a:ext uri="{FF2B5EF4-FFF2-40B4-BE49-F238E27FC236}">
                <a16:creationId xmlns:a16="http://schemas.microsoft.com/office/drawing/2014/main" id="{711D5AF9-FE31-4ED7-8C5D-1238E78102D2}"/>
              </a:ext>
            </a:extLst>
          </p:cNvPr>
          <p:cNvSpPr/>
          <p:nvPr/>
        </p:nvSpPr>
        <p:spPr>
          <a:xfrm>
            <a:off x="2024034" y="2737046"/>
            <a:ext cx="478970" cy="1460798"/>
          </a:xfrm>
          <a:prstGeom prst="leftBrac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接點 13">
            <a:extLst>
              <a:ext uri="{FF2B5EF4-FFF2-40B4-BE49-F238E27FC236}">
                <a16:creationId xmlns:a16="http://schemas.microsoft.com/office/drawing/2014/main" id="{640BEC76-6700-435A-85B4-EDE07DF8CF0F}"/>
              </a:ext>
            </a:extLst>
          </p:cNvPr>
          <p:cNvCxnSpPr/>
          <p:nvPr/>
        </p:nvCxnSpPr>
        <p:spPr>
          <a:xfrm>
            <a:off x="1356376" y="2538104"/>
            <a:ext cx="0" cy="929341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A598103-2F7B-4C3A-BAA1-240C92F8E399}"/>
              </a:ext>
            </a:extLst>
          </p:cNvPr>
          <p:cNvCxnSpPr/>
          <p:nvPr/>
        </p:nvCxnSpPr>
        <p:spPr>
          <a:xfrm>
            <a:off x="1356376" y="3467445"/>
            <a:ext cx="609600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17">
            <a:extLst>
              <a:ext uri="{FF2B5EF4-FFF2-40B4-BE49-F238E27FC236}">
                <a16:creationId xmlns:a16="http://schemas.microsoft.com/office/drawing/2014/main" id="{95213E2A-6E0C-44FC-9BCC-63D75A927C98}"/>
              </a:ext>
            </a:extLst>
          </p:cNvPr>
          <p:cNvCxnSpPr/>
          <p:nvPr/>
        </p:nvCxnSpPr>
        <p:spPr>
          <a:xfrm>
            <a:off x="3702701" y="2988260"/>
            <a:ext cx="967921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線單箭頭接點 18">
            <a:extLst>
              <a:ext uri="{FF2B5EF4-FFF2-40B4-BE49-F238E27FC236}">
                <a16:creationId xmlns:a16="http://schemas.microsoft.com/office/drawing/2014/main" id="{9E91DD69-D9A5-4017-89E0-73CE9D66B2AB}"/>
              </a:ext>
            </a:extLst>
          </p:cNvPr>
          <p:cNvCxnSpPr/>
          <p:nvPr/>
        </p:nvCxnSpPr>
        <p:spPr>
          <a:xfrm>
            <a:off x="3702701" y="3467445"/>
            <a:ext cx="967921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線單箭頭接點 19">
            <a:extLst>
              <a:ext uri="{FF2B5EF4-FFF2-40B4-BE49-F238E27FC236}">
                <a16:creationId xmlns:a16="http://schemas.microsoft.com/office/drawing/2014/main" id="{A5F25CCF-6B94-4E38-9FD1-C41F63039AB1}"/>
              </a:ext>
            </a:extLst>
          </p:cNvPr>
          <p:cNvCxnSpPr/>
          <p:nvPr/>
        </p:nvCxnSpPr>
        <p:spPr>
          <a:xfrm>
            <a:off x="3738986" y="3967011"/>
            <a:ext cx="967921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D00734E-5B17-410D-8CE8-D6C657D3D218}"/>
              </a:ext>
            </a:extLst>
          </p:cNvPr>
          <p:cNvSpPr/>
          <p:nvPr/>
        </p:nvSpPr>
        <p:spPr>
          <a:xfrm>
            <a:off x="2473975" y="3730311"/>
            <a:ext cx="3367316" cy="49656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90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7">
            <a:extLst>
              <a:ext uri="{FF2B5EF4-FFF2-40B4-BE49-F238E27FC236}">
                <a16:creationId xmlns:a16="http://schemas.microsoft.com/office/drawing/2014/main" id="{CBB03C6C-2D5A-4F65-B6CF-CF0DA4929868}"/>
              </a:ext>
            </a:extLst>
          </p:cNvPr>
          <p:cNvSpPr txBox="1"/>
          <p:nvPr/>
        </p:nvSpPr>
        <p:spPr>
          <a:xfrm>
            <a:off x="1301819" y="219455"/>
            <a:ext cx="4349735" cy="651374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机器学习</a:t>
            </a:r>
            <a:r>
              <a:rPr lang="en-US" altLang="zh-CN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—</a:t>
            </a:r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143E93-0303-4159-A537-C52A26EDAC97}"/>
              </a:ext>
            </a:extLst>
          </p:cNvPr>
          <p:cNvSpPr/>
          <p:nvPr/>
        </p:nvSpPr>
        <p:spPr>
          <a:xfrm>
            <a:off x="149410" y="319722"/>
            <a:ext cx="511501" cy="45084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5CAE96-3ACE-4EC8-ADDF-C4DCD740748B}"/>
              </a:ext>
            </a:extLst>
          </p:cNvPr>
          <p:cNvSpPr/>
          <p:nvPr/>
        </p:nvSpPr>
        <p:spPr>
          <a:xfrm>
            <a:off x="790319" y="319722"/>
            <a:ext cx="511500" cy="450840"/>
          </a:xfrm>
          <a:prstGeom prst="rect">
            <a:avLst/>
          </a:prstGeom>
          <a:solidFill>
            <a:srgbClr val="2683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5313FD2-14CA-4D0A-8559-6D0573DB73CE}"/>
              </a:ext>
            </a:extLst>
          </p:cNvPr>
          <p:cNvSpPr txBox="1">
            <a:spLocks/>
          </p:cNvSpPr>
          <p:nvPr/>
        </p:nvSpPr>
        <p:spPr>
          <a:xfrm>
            <a:off x="245346" y="1135630"/>
            <a:ext cx="11661105" cy="47877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训练过程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1E560AC-A213-42B7-9C51-4774FAFDF6C2}"/>
              </a:ext>
            </a:extLst>
          </p:cNvPr>
          <p:cNvSpPr/>
          <p:nvPr/>
        </p:nvSpPr>
        <p:spPr>
          <a:xfrm>
            <a:off x="1155861" y="1900261"/>
            <a:ext cx="3798888" cy="62411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Set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561A4BF-DBB3-4D84-81E8-29A0C0AEE30C}"/>
              </a:ext>
            </a:extLst>
          </p:cNvPr>
          <p:cNvSpPr/>
          <p:nvPr/>
        </p:nvSpPr>
        <p:spPr>
          <a:xfrm>
            <a:off x="5552555" y="1900261"/>
            <a:ext cx="1911576" cy="624114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Testing Set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3C2BCA6-482A-4210-973C-8A080158DE60}"/>
              </a:ext>
            </a:extLst>
          </p:cNvPr>
          <p:cNvSpPr/>
          <p:nvPr/>
        </p:nvSpPr>
        <p:spPr>
          <a:xfrm>
            <a:off x="1155861" y="3041489"/>
            <a:ext cx="1737179" cy="108803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Set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BBD959-2480-475F-9F47-937BC10D8610}"/>
              </a:ext>
            </a:extLst>
          </p:cNvPr>
          <p:cNvSpPr/>
          <p:nvPr/>
        </p:nvSpPr>
        <p:spPr>
          <a:xfrm>
            <a:off x="3176295" y="3056003"/>
            <a:ext cx="1778454" cy="108803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Validation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set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7" name="直線單箭頭接點 12">
            <a:extLst>
              <a:ext uri="{FF2B5EF4-FFF2-40B4-BE49-F238E27FC236}">
                <a16:creationId xmlns:a16="http://schemas.microsoft.com/office/drawing/2014/main" id="{3A8704DD-E996-40BF-B89F-9CE8E345F3A4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 flipH="1">
            <a:off x="2024451" y="2524375"/>
            <a:ext cx="1030854" cy="51711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線單箭頭接點 13">
            <a:extLst>
              <a:ext uri="{FF2B5EF4-FFF2-40B4-BE49-F238E27FC236}">
                <a16:creationId xmlns:a16="http://schemas.microsoft.com/office/drawing/2014/main" id="{A6E15C7C-0B8A-49E9-A454-B58E14B4FDDD}"/>
              </a:ext>
            </a:extLst>
          </p:cNvPr>
          <p:cNvCxnSpPr>
            <a:stCxn id="21" idx="2"/>
            <a:endCxn id="26" idx="0"/>
          </p:cNvCxnSpPr>
          <p:nvPr/>
        </p:nvCxnSpPr>
        <p:spPr>
          <a:xfrm>
            <a:off x="3055305" y="2524375"/>
            <a:ext cx="1010217" cy="53162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文字方塊 16">
            <a:extLst>
              <a:ext uri="{FF2B5EF4-FFF2-40B4-BE49-F238E27FC236}">
                <a16:creationId xmlns:a16="http://schemas.microsoft.com/office/drawing/2014/main" id="{79A10334-FB52-4763-AA86-3439862B60DC}"/>
              </a:ext>
            </a:extLst>
          </p:cNvPr>
          <p:cNvSpPr txBox="1"/>
          <p:nvPr/>
        </p:nvSpPr>
        <p:spPr>
          <a:xfrm>
            <a:off x="1435941" y="4391363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Model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文字方塊 17">
            <a:extLst>
              <a:ext uri="{FF2B5EF4-FFF2-40B4-BE49-F238E27FC236}">
                <a16:creationId xmlns:a16="http://schemas.microsoft.com/office/drawing/2014/main" id="{8B113EAE-F03F-4532-A058-E749089AD9EE}"/>
              </a:ext>
            </a:extLst>
          </p:cNvPr>
          <p:cNvSpPr txBox="1"/>
          <p:nvPr/>
        </p:nvSpPr>
        <p:spPr>
          <a:xfrm>
            <a:off x="1435941" y="4893935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Model 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文字方塊 18">
            <a:extLst>
              <a:ext uri="{FF2B5EF4-FFF2-40B4-BE49-F238E27FC236}">
                <a16:creationId xmlns:a16="http://schemas.microsoft.com/office/drawing/2014/main" id="{3F2F4960-FB75-4605-9543-3BD34FA54C13}"/>
              </a:ext>
            </a:extLst>
          </p:cNvPr>
          <p:cNvSpPr txBox="1"/>
          <p:nvPr/>
        </p:nvSpPr>
        <p:spPr>
          <a:xfrm>
            <a:off x="1435940" y="5390495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Model 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文字方塊 19">
            <a:extLst>
              <a:ext uri="{FF2B5EF4-FFF2-40B4-BE49-F238E27FC236}">
                <a16:creationId xmlns:a16="http://schemas.microsoft.com/office/drawing/2014/main" id="{4E4FD027-EB1F-4B59-8F9B-EC14D4F7EA4C}"/>
              </a:ext>
            </a:extLst>
          </p:cNvPr>
          <p:cNvSpPr txBox="1"/>
          <p:nvPr/>
        </p:nvSpPr>
        <p:spPr>
          <a:xfrm>
            <a:off x="3590405" y="4391362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0.9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文字方塊 20">
            <a:extLst>
              <a:ext uri="{FF2B5EF4-FFF2-40B4-BE49-F238E27FC236}">
                <a16:creationId xmlns:a16="http://schemas.microsoft.com/office/drawing/2014/main" id="{7FD3E34B-6C3C-484E-81ED-94B5A57959AF}"/>
              </a:ext>
            </a:extLst>
          </p:cNvPr>
          <p:cNvSpPr txBox="1"/>
          <p:nvPr/>
        </p:nvSpPr>
        <p:spPr>
          <a:xfrm>
            <a:off x="3590405" y="4893934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0.7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文字方塊 21">
            <a:extLst>
              <a:ext uri="{FF2B5EF4-FFF2-40B4-BE49-F238E27FC236}">
                <a16:creationId xmlns:a16="http://schemas.microsoft.com/office/drawing/2014/main" id="{FA3E6055-6F10-4A3B-8CD3-D27430CDA76F}"/>
              </a:ext>
            </a:extLst>
          </p:cNvPr>
          <p:cNvSpPr txBox="1"/>
          <p:nvPr/>
        </p:nvSpPr>
        <p:spPr>
          <a:xfrm>
            <a:off x="3590405" y="5396495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0.5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5" name="直線單箭頭接點 22">
            <a:extLst>
              <a:ext uri="{FF2B5EF4-FFF2-40B4-BE49-F238E27FC236}">
                <a16:creationId xmlns:a16="http://schemas.microsoft.com/office/drawing/2014/main" id="{11ED470B-63D0-44DD-858C-9F2291D32EE2}"/>
              </a:ext>
            </a:extLst>
          </p:cNvPr>
          <p:cNvCxnSpPr/>
          <p:nvPr/>
        </p:nvCxnSpPr>
        <p:spPr>
          <a:xfrm>
            <a:off x="2664666" y="4642576"/>
            <a:ext cx="967921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線單箭頭接點 23">
            <a:extLst>
              <a:ext uri="{FF2B5EF4-FFF2-40B4-BE49-F238E27FC236}">
                <a16:creationId xmlns:a16="http://schemas.microsoft.com/office/drawing/2014/main" id="{7C8E02B5-33C0-4EC6-B07A-86E0A5CDF9CC}"/>
              </a:ext>
            </a:extLst>
          </p:cNvPr>
          <p:cNvCxnSpPr/>
          <p:nvPr/>
        </p:nvCxnSpPr>
        <p:spPr>
          <a:xfrm>
            <a:off x="2664666" y="5121761"/>
            <a:ext cx="967921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24">
            <a:extLst>
              <a:ext uri="{FF2B5EF4-FFF2-40B4-BE49-F238E27FC236}">
                <a16:creationId xmlns:a16="http://schemas.microsoft.com/office/drawing/2014/main" id="{C9F6B9E2-6340-45F5-BC47-B341FD559925}"/>
              </a:ext>
            </a:extLst>
          </p:cNvPr>
          <p:cNvCxnSpPr/>
          <p:nvPr/>
        </p:nvCxnSpPr>
        <p:spPr>
          <a:xfrm>
            <a:off x="2700951" y="5621327"/>
            <a:ext cx="967921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直線單箭頭接點 25">
            <a:extLst>
              <a:ext uri="{FF2B5EF4-FFF2-40B4-BE49-F238E27FC236}">
                <a16:creationId xmlns:a16="http://schemas.microsoft.com/office/drawing/2014/main" id="{0CDC84E3-175E-4E33-8537-FF0EAD1403D6}"/>
              </a:ext>
            </a:extLst>
          </p:cNvPr>
          <p:cNvCxnSpPr/>
          <p:nvPr/>
        </p:nvCxnSpPr>
        <p:spPr>
          <a:xfrm>
            <a:off x="4946130" y="5621327"/>
            <a:ext cx="741136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文字方塊 26">
            <a:extLst>
              <a:ext uri="{FF2B5EF4-FFF2-40B4-BE49-F238E27FC236}">
                <a16:creationId xmlns:a16="http://schemas.microsoft.com/office/drawing/2014/main" id="{0C0405FF-EB2B-4E78-BF68-97A7A0FDC5AF}"/>
              </a:ext>
            </a:extLst>
          </p:cNvPr>
          <p:cNvSpPr txBox="1"/>
          <p:nvPr/>
        </p:nvSpPr>
        <p:spPr>
          <a:xfrm>
            <a:off x="5823451" y="5405528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&gt; 0.5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左大括弧 27">
            <a:extLst>
              <a:ext uri="{FF2B5EF4-FFF2-40B4-BE49-F238E27FC236}">
                <a16:creationId xmlns:a16="http://schemas.microsoft.com/office/drawing/2014/main" id="{1B4CDB43-267C-48AE-BE27-12569E1B4A33}"/>
              </a:ext>
            </a:extLst>
          </p:cNvPr>
          <p:cNvSpPr/>
          <p:nvPr/>
        </p:nvSpPr>
        <p:spPr>
          <a:xfrm>
            <a:off x="1342504" y="4406395"/>
            <a:ext cx="223328" cy="1460798"/>
          </a:xfrm>
          <a:prstGeom prst="leftBrace">
            <a:avLst>
              <a:gd name="adj1" fmla="val 47727"/>
              <a:gd name="adj2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1" name="直線接點 31">
            <a:extLst>
              <a:ext uri="{FF2B5EF4-FFF2-40B4-BE49-F238E27FC236}">
                <a16:creationId xmlns:a16="http://schemas.microsoft.com/office/drawing/2014/main" id="{14793E97-5633-479A-83FB-608DF2061BD4}"/>
              </a:ext>
            </a:extLst>
          </p:cNvPr>
          <p:cNvCxnSpPr/>
          <p:nvPr/>
        </p:nvCxnSpPr>
        <p:spPr>
          <a:xfrm>
            <a:off x="1251336" y="4158549"/>
            <a:ext cx="0" cy="929341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7C7EA24-6315-43B7-A73E-9A3955AF385D}"/>
              </a:ext>
            </a:extLst>
          </p:cNvPr>
          <p:cNvSpPr/>
          <p:nvPr/>
        </p:nvSpPr>
        <p:spPr>
          <a:xfrm>
            <a:off x="1530508" y="5366590"/>
            <a:ext cx="3231019" cy="49656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8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25" grpId="0" animBg="1"/>
      <p:bldP spid="26" grpId="0" animBg="1"/>
      <p:bldP spid="29" grpId="0"/>
      <p:bldP spid="30" grpId="0"/>
      <p:bldP spid="31" grpId="0"/>
      <p:bldP spid="32" grpId="0"/>
      <p:bldP spid="33" grpId="0"/>
      <p:bldP spid="34" grpId="0"/>
      <p:bldP spid="39" grpId="0"/>
      <p:bldP spid="40" grpId="0" animBg="1"/>
      <p:bldP spid="4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7">
            <a:extLst>
              <a:ext uri="{FF2B5EF4-FFF2-40B4-BE49-F238E27FC236}">
                <a16:creationId xmlns:a16="http://schemas.microsoft.com/office/drawing/2014/main" id="{CBB03C6C-2D5A-4F65-B6CF-CF0DA4929868}"/>
              </a:ext>
            </a:extLst>
          </p:cNvPr>
          <p:cNvSpPr txBox="1"/>
          <p:nvPr/>
        </p:nvSpPr>
        <p:spPr>
          <a:xfrm>
            <a:off x="1301819" y="219455"/>
            <a:ext cx="4349735" cy="651374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机器学习</a:t>
            </a:r>
            <a:r>
              <a:rPr lang="en-US" altLang="zh-CN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—</a:t>
            </a:r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143E93-0303-4159-A537-C52A26EDAC97}"/>
              </a:ext>
            </a:extLst>
          </p:cNvPr>
          <p:cNvSpPr/>
          <p:nvPr/>
        </p:nvSpPr>
        <p:spPr>
          <a:xfrm>
            <a:off x="149410" y="319722"/>
            <a:ext cx="511501" cy="45084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5CAE96-3ACE-4EC8-ADDF-C4DCD740748B}"/>
              </a:ext>
            </a:extLst>
          </p:cNvPr>
          <p:cNvSpPr/>
          <p:nvPr/>
        </p:nvSpPr>
        <p:spPr>
          <a:xfrm>
            <a:off x="790319" y="319722"/>
            <a:ext cx="511500" cy="450840"/>
          </a:xfrm>
          <a:prstGeom prst="rect">
            <a:avLst/>
          </a:prstGeom>
          <a:solidFill>
            <a:srgbClr val="2683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5313FD2-14CA-4D0A-8559-6D0573DB73CE}"/>
              </a:ext>
            </a:extLst>
          </p:cNvPr>
          <p:cNvSpPr txBox="1">
            <a:spLocks/>
          </p:cNvSpPr>
          <p:nvPr/>
        </p:nvSpPr>
        <p:spPr>
          <a:xfrm>
            <a:off x="245346" y="1135630"/>
            <a:ext cx="11661105" cy="47877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训练过程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2E11774-14EE-45B2-9630-109EBED24BC2}"/>
              </a:ext>
            </a:extLst>
          </p:cNvPr>
          <p:cNvSpPr/>
          <p:nvPr/>
        </p:nvSpPr>
        <p:spPr>
          <a:xfrm>
            <a:off x="5435134" y="1923452"/>
            <a:ext cx="1278618" cy="3510502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0B59007-0571-4679-8665-AAE278257D93}"/>
              </a:ext>
            </a:extLst>
          </p:cNvPr>
          <p:cNvSpPr/>
          <p:nvPr/>
        </p:nvSpPr>
        <p:spPr>
          <a:xfrm>
            <a:off x="1428115" y="1835041"/>
            <a:ext cx="3798888" cy="62411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Training Set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FC58C0C-B367-42E7-8F26-D28D08AEA1C3}"/>
              </a:ext>
            </a:extLst>
          </p:cNvPr>
          <p:cNvSpPr/>
          <p:nvPr/>
        </p:nvSpPr>
        <p:spPr>
          <a:xfrm>
            <a:off x="1428115" y="2586660"/>
            <a:ext cx="1066800" cy="55245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15A62A6-2C6D-4C06-A54B-BBBCEF7EB6A4}"/>
              </a:ext>
            </a:extLst>
          </p:cNvPr>
          <p:cNvSpPr/>
          <p:nvPr/>
        </p:nvSpPr>
        <p:spPr>
          <a:xfrm>
            <a:off x="2794159" y="2586660"/>
            <a:ext cx="1066800" cy="55245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0819A99-CCBA-4319-9444-06A8156F9CD1}"/>
              </a:ext>
            </a:extLst>
          </p:cNvPr>
          <p:cNvSpPr/>
          <p:nvPr/>
        </p:nvSpPr>
        <p:spPr>
          <a:xfrm>
            <a:off x="4160203" y="2586660"/>
            <a:ext cx="1066800" cy="55245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Val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1075C9B-5365-4D1F-906C-7AD8C4C287A8}"/>
              </a:ext>
            </a:extLst>
          </p:cNvPr>
          <p:cNvSpPr/>
          <p:nvPr/>
        </p:nvSpPr>
        <p:spPr>
          <a:xfrm>
            <a:off x="1428115" y="3274840"/>
            <a:ext cx="1066800" cy="55245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43616A7-0C5E-47D5-9841-A098F0165F92}"/>
              </a:ext>
            </a:extLst>
          </p:cNvPr>
          <p:cNvSpPr/>
          <p:nvPr/>
        </p:nvSpPr>
        <p:spPr>
          <a:xfrm>
            <a:off x="2794159" y="3274840"/>
            <a:ext cx="1066800" cy="55245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Val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4D76C16-C742-4ECF-9C07-6DE819422A82}"/>
              </a:ext>
            </a:extLst>
          </p:cNvPr>
          <p:cNvSpPr/>
          <p:nvPr/>
        </p:nvSpPr>
        <p:spPr>
          <a:xfrm>
            <a:off x="4160203" y="3274840"/>
            <a:ext cx="1066800" cy="55245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8DE10A1-F2C3-4C7C-ADED-8D9D4E0B10A2}"/>
              </a:ext>
            </a:extLst>
          </p:cNvPr>
          <p:cNvSpPr/>
          <p:nvPr/>
        </p:nvSpPr>
        <p:spPr>
          <a:xfrm>
            <a:off x="1428115" y="3961717"/>
            <a:ext cx="1066800" cy="55245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Val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167C587-5BC3-4218-8EC0-5B13CB6EDFF3}"/>
              </a:ext>
            </a:extLst>
          </p:cNvPr>
          <p:cNvSpPr/>
          <p:nvPr/>
        </p:nvSpPr>
        <p:spPr>
          <a:xfrm>
            <a:off x="2794159" y="3961717"/>
            <a:ext cx="1066800" cy="55245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E09AF55-982C-4178-BE94-6D8D07AB2D58}"/>
              </a:ext>
            </a:extLst>
          </p:cNvPr>
          <p:cNvSpPr/>
          <p:nvPr/>
        </p:nvSpPr>
        <p:spPr>
          <a:xfrm>
            <a:off x="4160203" y="3961717"/>
            <a:ext cx="1066800" cy="55245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Train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13">
            <a:extLst>
              <a:ext uri="{FF2B5EF4-FFF2-40B4-BE49-F238E27FC236}">
                <a16:creationId xmlns:a16="http://schemas.microsoft.com/office/drawing/2014/main" id="{397CC0A4-00F3-4CB2-9F87-E72B6D3EA129}"/>
              </a:ext>
            </a:extLst>
          </p:cNvPr>
          <p:cNvSpPr txBox="1"/>
          <p:nvPr/>
        </p:nvSpPr>
        <p:spPr>
          <a:xfrm>
            <a:off x="5475786" y="1944894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Model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文字方塊 14">
            <a:extLst>
              <a:ext uri="{FF2B5EF4-FFF2-40B4-BE49-F238E27FC236}">
                <a16:creationId xmlns:a16="http://schemas.microsoft.com/office/drawing/2014/main" id="{86547ED8-9E2F-4867-B2E9-9C3B4F9266EC}"/>
              </a:ext>
            </a:extLst>
          </p:cNvPr>
          <p:cNvSpPr txBox="1"/>
          <p:nvPr/>
        </p:nvSpPr>
        <p:spPr>
          <a:xfrm>
            <a:off x="6789329" y="1940021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Model 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文字方塊 15">
            <a:extLst>
              <a:ext uri="{FF2B5EF4-FFF2-40B4-BE49-F238E27FC236}">
                <a16:creationId xmlns:a16="http://schemas.microsoft.com/office/drawing/2014/main" id="{900F3C15-3E2B-4BEB-A13E-6388CA830221}"/>
              </a:ext>
            </a:extLst>
          </p:cNvPr>
          <p:cNvSpPr txBox="1"/>
          <p:nvPr/>
        </p:nvSpPr>
        <p:spPr>
          <a:xfrm>
            <a:off x="8052072" y="1940021"/>
            <a:ext cx="1262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Model 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文字方塊 19">
            <a:extLst>
              <a:ext uri="{FF2B5EF4-FFF2-40B4-BE49-F238E27FC236}">
                <a16:creationId xmlns:a16="http://schemas.microsoft.com/office/drawing/2014/main" id="{930F5C7A-02C8-48EE-B988-D70668843F1E}"/>
              </a:ext>
            </a:extLst>
          </p:cNvPr>
          <p:cNvSpPr txBox="1"/>
          <p:nvPr/>
        </p:nvSpPr>
        <p:spPr>
          <a:xfrm>
            <a:off x="7955687" y="2667574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0.4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文字方塊 20">
            <a:extLst>
              <a:ext uri="{FF2B5EF4-FFF2-40B4-BE49-F238E27FC236}">
                <a16:creationId xmlns:a16="http://schemas.microsoft.com/office/drawing/2014/main" id="{FE40EC5E-DA7F-4F67-9072-17E832A404AD}"/>
              </a:ext>
            </a:extLst>
          </p:cNvPr>
          <p:cNvSpPr txBox="1"/>
          <p:nvPr/>
        </p:nvSpPr>
        <p:spPr>
          <a:xfrm>
            <a:off x="7955687" y="3349864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0.5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文字方塊 21">
            <a:extLst>
              <a:ext uri="{FF2B5EF4-FFF2-40B4-BE49-F238E27FC236}">
                <a16:creationId xmlns:a16="http://schemas.microsoft.com/office/drawing/2014/main" id="{BAF0BB4C-075A-4602-85E7-8BB294E1BCA5}"/>
              </a:ext>
            </a:extLst>
          </p:cNvPr>
          <p:cNvSpPr txBox="1"/>
          <p:nvPr/>
        </p:nvSpPr>
        <p:spPr>
          <a:xfrm>
            <a:off x="7955687" y="4032154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文字方塊 22">
            <a:extLst>
              <a:ext uri="{FF2B5EF4-FFF2-40B4-BE49-F238E27FC236}">
                <a16:creationId xmlns:a16="http://schemas.microsoft.com/office/drawing/2014/main" id="{04B2AA3B-6BD9-450E-AAE4-2BCE298C3826}"/>
              </a:ext>
            </a:extLst>
          </p:cNvPr>
          <p:cNvSpPr txBox="1"/>
          <p:nvPr/>
        </p:nvSpPr>
        <p:spPr>
          <a:xfrm>
            <a:off x="6687728" y="2667574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0.4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文字方塊 23">
            <a:extLst>
              <a:ext uri="{FF2B5EF4-FFF2-40B4-BE49-F238E27FC236}">
                <a16:creationId xmlns:a16="http://schemas.microsoft.com/office/drawing/2014/main" id="{E8869E7F-DAA7-4CFB-B2F7-C101A773105A}"/>
              </a:ext>
            </a:extLst>
          </p:cNvPr>
          <p:cNvSpPr txBox="1"/>
          <p:nvPr/>
        </p:nvSpPr>
        <p:spPr>
          <a:xfrm>
            <a:off x="6687728" y="3349864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0.5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文字方塊 24">
            <a:extLst>
              <a:ext uri="{FF2B5EF4-FFF2-40B4-BE49-F238E27FC236}">
                <a16:creationId xmlns:a16="http://schemas.microsoft.com/office/drawing/2014/main" id="{E817F774-689C-4546-9D56-EA686E6A8E3F}"/>
              </a:ext>
            </a:extLst>
          </p:cNvPr>
          <p:cNvSpPr txBox="1"/>
          <p:nvPr/>
        </p:nvSpPr>
        <p:spPr>
          <a:xfrm>
            <a:off x="6687728" y="4032154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0.6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文字方塊 25">
            <a:extLst>
              <a:ext uri="{FF2B5EF4-FFF2-40B4-BE49-F238E27FC236}">
                <a16:creationId xmlns:a16="http://schemas.microsoft.com/office/drawing/2014/main" id="{AB1E44D1-7BD4-458F-A14E-52D01F782699}"/>
              </a:ext>
            </a:extLst>
          </p:cNvPr>
          <p:cNvSpPr txBox="1"/>
          <p:nvPr/>
        </p:nvSpPr>
        <p:spPr>
          <a:xfrm>
            <a:off x="5386091" y="265768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0.2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文字方塊 26">
            <a:extLst>
              <a:ext uri="{FF2B5EF4-FFF2-40B4-BE49-F238E27FC236}">
                <a16:creationId xmlns:a16="http://schemas.microsoft.com/office/drawing/2014/main" id="{60BF94C1-5F82-4F3C-9629-8DFFBA9D4B5D}"/>
              </a:ext>
            </a:extLst>
          </p:cNvPr>
          <p:cNvSpPr txBox="1"/>
          <p:nvPr/>
        </p:nvSpPr>
        <p:spPr>
          <a:xfrm>
            <a:off x="5386091" y="333997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0.4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文字方塊 27">
            <a:extLst>
              <a:ext uri="{FF2B5EF4-FFF2-40B4-BE49-F238E27FC236}">
                <a16:creationId xmlns:a16="http://schemas.microsoft.com/office/drawing/2014/main" id="{6B8A3E97-625C-465D-BBEA-850D88C2FC58}"/>
              </a:ext>
            </a:extLst>
          </p:cNvPr>
          <p:cNvSpPr txBox="1"/>
          <p:nvPr/>
        </p:nvSpPr>
        <p:spPr>
          <a:xfrm>
            <a:off x="5386091" y="4022269"/>
            <a:ext cx="1364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Err = 0.3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文字方塊 28">
            <a:extLst>
              <a:ext uri="{FF2B5EF4-FFF2-40B4-BE49-F238E27FC236}">
                <a16:creationId xmlns:a16="http://schemas.microsoft.com/office/drawing/2014/main" id="{4B02A143-44CE-48AB-9698-C6F0571C06EF}"/>
              </a:ext>
            </a:extLst>
          </p:cNvPr>
          <p:cNvSpPr txBox="1"/>
          <p:nvPr/>
        </p:nvSpPr>
        <p:spPr>
          <a:xfrm>
            <a:off x="7955687" y="4612844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</a:rPr>
              <a:t>Avg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 Err 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= 0.4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文字方塊 29">
            <a:extLst>
              <a:ext uri="{FF2B5EF4-FFF2-40B4-BE49-F238E27FC236}">
                <a16:creationId xmlns:a16="http://schemas.microsoft.com/office/drawing/2014/main" id="{A04AA47D-E4CB-4DDC-B585-CA147F083F95}"/>
              </a:ext>
            </a:extLst>
          </p:cNvPr>
          <p:cNvSpPr txBox="1"/>
          <p:nvPr/>
        </p:nvSpPr>
        <p:spPr>
          <a:xfrm>
            <a:off x="6738528" y="4612843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</a:rPr>
              <a:t>Avg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 Err 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= 0.5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文字方塊 30">
            <a:extLst>
              <a:ext uri="{FF2B5EF4-FFF2-40B4-BE49-F238E27FC236}">
                <a16:creationId xmlns:a16="http://schemas.microsoft.com/office/drawing/2014/main" id="{E6D1417F-584E-4E70-9946-F973E5122774}"/>
              </a:ext>
            </a:extLst>
          </p:cNvPr>
          <p:cNvSpPr txBox="1"/>
          <p:nvPr/>
        </p:nvSpPr>
        <p:spPr>
          <a:xfrm>
            <a:off x="5386091" y="4602957"/>
            <a:ext cx="13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</a:rPr>
              <a:t>Avg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 Err </a:t>
            </a:r>
          </a:p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= 0.3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0254163-AE20-477B-A9CA-CE255CB272B8}"/>
              </a:ext>
            </a:extLst>
          </p:cNvPr>
          <p:cNvSpPr/>
          <p:nvPr/>
        </p:nvSpPr>
        <p:spPr>
          <a:xfrm>
            <a:off x="3475081" y="5860877"/>
            <a:ext cx="1911576" cy="624114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Testing Set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3" name="直線單箭頭接點 39">
            <a:extLst>
              <a:ext uri="{FF2B5EF4-FFF2-40B4-BE49-F238E27FC236}">
                <a16:creationId xmlns:a16="http://schemas.microsoft.com/office/drawing/2014/main" id="{2AEEE640-F575-4299-AD94-D5A51394E641}"/>
              </a:ext>
            </a:extLst>
          </p:cNvPr>
          <p:cNvCxnSpPr/>
          <p:nvPr/>
        </p:nvCxnSpPr>
        <p:spPr>
          <a:xfrm>
            <a:off x="996316" y="2110770"/>
            <a:ext cx="0" cy="406216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4" name="直線單箭頭接點 40">
            <a:extLst>
              <a:ext uri="{FF2B5EF4-FFF2-40B4-BE49-F238E27FC236}">
                <a16:creationId xmlns:a16="http://schemas.microsoft.com/office/drawing/2014/main" id="{B352AD06-A2DB-4DEC-9D6C-90F1678DF66D}"/>
              </a:ext>
            </a:extLst>
          </p:cNvPr>
          <p:cNvCxnSpPr>
            <a:stCxn id="68" idx="1"/>
          </p:cNvCxnSpPr>
          <p:nvPr/>
        </p:nvCxnSpPr>
        <p:spPr>
          <a:xfrm flipH="1">
            <a:off x="996316" y="5018456"/>
            <a:ext cx="4389775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直線單箭頭接點 42">
            <a:extLst>
              <a:ext uri="{FF2B5EF4-FFF2-40B4-BE49-F238E27FC236}">
                <a16:creationId xmlns:a16="http://schemas.microsoft.com/office/drawing/2014/main" id="{E3A5F3D0-BCD7-422C-B1E3-394584F2F7C0}"/>
              </a:ext>
            </a:extLst>
          </p:cNvPr>
          <p:cNvCxnSpPr>
            <a:stCxn id="44" idx="1"/>
          </p:cNvCxnSpPr>
          <p:nvPr/>
        </p:nvCxnSpPr>
        <p:spPr>
          <a:xfrm flipH="1" flipV="1">
            <a:off x="996317" y="2127618"/>
            <a:ext cx="431798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6" name="直線單箭頭接點 44">
            <a:extLst>
              <a:ext uri="{FF2B5EF4-FFF2-40B4-BE49-F238E27FC236}">
                <a16:creationId xmlns:a16="http://schemas.microsoft.com/office/drawing/2014/main" id="{8A63AAD4-910F-46D2-AD62-17E2DB1C0369}"/>
              </a:ext>
            </a:extLst>
          </p:cNvPr>
          <p:cNvCxnSpPr/>
          <p:nvPr/>
        </p:nvCxnSpPr>
        <p:spPr>
          <a:xfrm>
            <a:off x="996317" y="6172934"/>
            <a:ext cx="2478764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8457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7">
            <a:extLst>
              <a:ext uri="{FF2B5EF4-FFF2-40B4-BE49-F238E27FC236}">
                <a16:creationId xmlns:a16="http://schemas.microsoft.com/office/drawing/2014/main" id="{CBB03C6C-2D5A-4F65-B6CF-CF0DA4929868}"/>
              </a:ext>
            </a:extLst>
          </p:cNvPr>
          <p:cNvSpPr txBox="1"/>
          <p:nvPr/>
        </p:nvSpPr>
        <p:spPr>
          <a:xfrm>
            <a:off x="1301819" y="219455"/>
            <a:ext cx="4349735" cy="651374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机器学习</a:t>
            </a:r>
            <a:r>
              <a:rPr lang="en-US" altLang="zh-CN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—</a:t>
            </a:r>
            <a:r>
              <a:rPr lang="zh-CN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基本概念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143E93-0303-4159-A537-C52A26EDAC97}"/>
              </a:ext>
            </a:extLst>
          </p:cNvPr>
          <p:cNvSpPr/>
          <p:nvPr/>
        </p:nvSpPr>
        <p:spPr>
          <a:xfrm>
            <a:off x="149410" y="319722"/>
            <a:ext cx="511501" cy="45084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5CAE96-3ACE-4EC8-ADDF-C4DCD740748B}"/>
              </a:ext>
            </a:extLst>
          </p:cNvPr>
          <p:cNvSpPr/>
          <p:nvPr/>
        </p:nvSpPr>
        <p:spPr>
          <a:xfrm>
            <a:off x="790319" y="319722"/>
            <a:ext cx="511500" cy="450840"/>
          </a:xfrm>
          <a:prstGeom prst="rect">
            <a:avLst/>
          </a:prstGeom>
          <a:solidFill>
            <a:srgbClr val="2683C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粗宋简体" panose="03000509000000000000" pitchFamily="65" charset="-122"/>
              <a:ea typeface="方正粗宋简体" panose="03000509000000000000" pitchFamily="65" charset="-122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5313FD2-14CA-4D0A-8559-6D0573DB73CE}"/>
              </a:ext>
            </a:extLst>
          </p:cNvPr>
          <p:cNvSpPr txBox="1">
            <a:spLocks/>
          </p:cNvSpPr>
          <p:nvPr/>
        </p:nvSpPr>
        <p:spPr>
          <a:xfrm>
            <a:off x="245346" y="1135630"/>
            <a:ext cx="11661105" cy="47877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一般处理过程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E7937E-6DB7-4075-8580-2151F553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558" y="1975085"/>
            <a:ext cx="7109927" cy="43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0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4605"/>
            <a:ext cx="3234055" cy="6887845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5" y="424600"/>
            <a:ext cx="3380740" cy="60100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5485" y="413733"/>
            <a:ext cx="3380740" cy="6057293"/>
          </a:xfrm>
          <a:prstGeom prst="rect">
            <a:avLst/>
          </a:prstGeom>
          <a:solidFill>
            <a:srgbClr val="F3C5D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924" name="文本框 5"/>
          <p:cNvSpPr txBox="1"/>
          <p:nvPr/>
        </p:nvSpPr>
        <p:spPr>
          <a:xfrm>
            <a:off x="1225550" y="1027430"/>
            <a:ext cx="274256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sp>
        <p:nvSpPr>
          <p:cNvPr id="47" name="矩形 46"/>
          <p:cNvSpPr/>
          <p:nvPr/>
        </p:nvSpPr>
        <p:spPr>
          <a:xfrm>
            <a:off x="3191510" y="201517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490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80423" y="1853248"/>
            <a:ext cx="476250" cy="4762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886" y="98933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FAF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64835" y="1091164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感知机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94886" y="222123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FAF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</a:p>
        </p:txBody>
      </p:sp>
      <p:sp>
        <p:nvSpPr>
          <p:cNvPr id="22" name="矩形 21"/>
          <p:cNvSpPr/>
          <p:nvPr/>
        </p:nvSpPr>
        <p:spPr>
          <a:xfrm>
            <a:off x="4794886" y="345313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FAF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664834" y="2358960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支持向量机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64833" y="3594705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决策树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2D4A06-E492-485D-B01C-07E86EB8232F}"/>
              </a:ext>
            </a:extLst>
          </p:cNvPr>
          <p:cNvSpPr/>
          <p:nvPr/>
        </p:nvSpPr>
        <p:spPr>
          <a:xfrm>
            <a:off x="4794886" y="4666291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FAF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E2D252-E3D3-40FC-A9D8-E6ED10F068D7}"/>
              </a:ext>
            </a:extLst>
          </p:cNvPr>
          <p:cNvSpPr txBox="1"/>
          <p:nvPr/>
        </p:nvSpPr>
        <p:spPr>
          <a:xfrm>
            <a:off x="5664833" y="4807866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924" grpId="0"/>
      <p:bldP spid="47" grpId="0" bldLvl="0" animBg="1"/>
      <p:bldP spid="46" grpId="0" bldLvl="0" animBg="1"/>
      <p:bldP spid="11" grpId="0" bldLvl="0" animBg="1"/>
      <p:bldP spid="16" grpId="0"/>
      <p:bldP spid="20" grpId="0" bldLvl="0" animBg="1"/>
      <p:bldP spid="22" grpId="0" bldLvl="0" animBg="1"/>
      <p:bldP spid="26" grpId="0"/>
      <p:bldP spid="27" grpId="0"/>
      <p:bldP spid="14" grpId="0" bldLvl="0" animBg="1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谢昊\_DSC85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8297" r="65714" b="8297"/>
          <a:stretch/>
        </p:blipFill>
        <p:spPr bwMode="auto">
          <a:xfrm rot="5400000" flipV="1">
            <a:off x="4751182" y="-2746829"/>
            <a:ext cx="2689642" cy="121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26116" y="1161595"/>
            <a:ext cx="4339771" cy="4311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371"/>
            <a:endParaRPr lang="zh-CN" altLang="en-US" sz="1793" dirty="0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168901" y="1842561"/>
            <a:ext cx="1762770" cy="1630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5371"/>
            <a:r>
              <a:rPr lang="en-US" altLang="zh-CN" sz="10623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0623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5190916" y="3473149"/>
            <a:ext cx="1882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5371"/>
            <a:r>
              <a:rPr lang="zh-CN" altLang="en-US" sz="4400" b="1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感知机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6B97BF-4CCE-4EAC-8508-5594C47F8239}"/>
              </a:ext>
            </a:extLst>
          </p:cNvPr>
          <p:cNvSpPr/>
          <p:nvPr/>
        </p:nvSpPr>
        <p:spPr>
          <a:xfrm>
            <a:off x="9312205" y="10274"/>
            <a:ext cx="2908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by</a:t>
            </a:r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北京大学官方微信微博团队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169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2930E-A9B3-154B-990A-2758538B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292" b="345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8AC5B96-1153-4C14-86A8-F254B9DAA89C}"/>
              </a:ext>
            </a:extLst>
          </p:cNvPr>
          <p:cNvSpPr/>
          <p:nvPr/>
        </p:nvSpPr>
        <p:spPr>
          <a:xfrm>
            <a:off x="-6000" y="735"/>
            <a:ext cx="12198000" cy="685726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D8D3A26-D24E-4AD3-8075-45127BBF5B0B}"/>
              </a:ext>
            </a:extLst>
          </p:cNvPr>
          <p:cNvSpPr txBox="1">
            <a:spLocks/>
          </p:cNvSpPr>
          <p:nvPr/>
        </p:nvSpPr>
        <p:spPr>
          <a:xfrm>
            <a:off x="685332" y="161319"/>
            <a:ext cx="7773338" cy="989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感知机（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perceptron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BD9521-050B-4864-A0CC-4E9AF4DCC133}"/>
              </a:ext>
            </a:extLst>
          </p:cNvPr>
          <p:cNvSpPr/>
          <p:nvPr/>
        </p:nvSpPr>
        <p:spPr>
          <a:xfrm>
            <a:off x="9312205" y="10274"/>
            <a:ext cx="2908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by</a:t>
            </a:r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北京大学官方微信微博团队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158CF9-CDD0-4416-A589-AF83799B5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740467"/>
            <a:ext cx="2624466" cy="37936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6F70705-EB40-4959-8C79-F856227D4FB5}"/>
              </a:ext>
            </a:extLst>
          </p:cNvPr>
          <p:cNvSpPr txBox="1">
            <a:spLocks/>
          </p:cNvSpPr>
          <p:nvPr/>
        </p:nvSpPr>
        <p:spPr>
          <a:xfrm>
            <a:off x="890452" y="1253331"/>
            <a:ext cx="8948873" cy="4351338"/>
          </a:xfrm>
          <a:prstGeom prst="rect">
            <a:avLst/>
          </a:prstGeom>
          <a:solidFill>
            <a:srgbClr val="FFFFFF">
              <a:alpha val="33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20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1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1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1957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年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Rosenblatt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提出，是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神经网络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和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支持向量机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的基础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感知准则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由于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Rosenblatt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企图将其用于脑模型感知器，因此被称为感知准则函数，其特点是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随意确定的判别函数初始值，在对样本分类训练过程中逐步修正直至最终确定</a:t>
            </a:r>
          </a:p>
        </p:txBody>
      </p:sp>
    </p:spTree>
    <p:extLst>
      <p:ext uri="{BB962C8B-B14F-4D97-AF65-F5344CB8AC3E}">
        <p14:creationId xmlns:p14="http://schemas.microsoft.com/office/powerpoint/2010/main" val="1435386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2930E-A9B3-154B-990A-2758538B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292" b="345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4D42647-EFF5-4393-9FEC-AF9F45D7CB6A}"/>
              </a:ext>
            </a:extLst>
          </p:cNvPr>
          <p:cNvSpPr/>
          <p:nvPr/>
        </p:nvSpPr>
        <p:spPr>
          <a:xfrm>
            <a:off x="-6000" y="735"/>
            <a:ext cx="12198000" cy="685726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D8D3A26-D24E-4AD3-8075-45127BBF5B0B}"/>
              </a:ext>
            </a:extLst>
          </p:cNvPr>
          <p:cNvSpPr txBox="1">
            <a:spLocks/>
          </p:cNvSpPr>
          <p:nvPr/>
        </p:nvSpPr>
        <p:spPr>
          <a:xfrm>
            <a:off x="685332" y="161319"/>
            <a:ext cx="7773338" cy="989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感知机（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perceptron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BD9521-050B-4864-A0CC-4E9AF4DCC133}"/>
              </a:ext>
            </a:extLst>
          </p:cNvPr>
          <p:cNvSpPr/>
          <p:nvPr/>
        </p:nvSpPr>
        <p:spPr>
          <a:xfrm>
            <a:off x="9312205" y="10274"/>
            <a:ext cx="2908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by</a:t>
            </a:r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北京大学官方微信微博团队</a:t>
            </a:r>
            <a:endParaRPr lang="zh-CN" altLang="en-US" sz="1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630CD70-CAD9-4E29-AAEB-529E9454C397}"/>
              </a:ext>
            </a:extLst>
          </p:cNvPr>
          <p:cNvSpPr txBox="1">
            <a:spLocks/>
          </p:cNvSpPr>
          <p:nvPr/>
        </p:nvSpPr>
        <p:spPr>
          <a:xfrm>
            <a:off x="890452" y="1253331"/>
            <a:ext cx="10791265" cy="5423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20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1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1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85B4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二类分类的线性分类模型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85B4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输入：特征向量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输出：实例的类别，取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+1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二值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感知机对应于输入空间中将实例划分为正负两类的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85B4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分离超平面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，属于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判别模型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思想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：导入基于误分类的损失函数，利用梯度下降法对损失函数进行极小化，求得感知机模型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246CD4-D9F7-4997-8265-C79A7C118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350" y="649741"/>
            <a:ext cx="3111036" cy="26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7">
            <a:extLst>
              <a:ext uri="{FF2B5EF4-FFF2-40B4-BE49-F238E27FC236}">
                <a16:creationId xmlns:a16="http://schemas.microsoft.com/office/drawing/2014/main" id="{DEA7069F-B2AC-CA47-B7C4-DB9319234D17}"/>
              </a:ext>
            </a:extLst>
          </p:cNvPr>
          <p:cNvSpPr txBox="1"/>
          <p:nvPr/>
        </p:nvSpPr>
        <p:spPr>
          <a:xfrm>
            <a:off x="316965" y="238566"/>
            <a:ext cx="454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什么是机器学习？</a:t>
            </a:r>
            <a:endParaRPr lang="zh-CN" altLang="en-US" sz="3200" b="1" dirty="0">
              <a:solidFill>
                <a:schemeClr val="accent3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3DD0135-CA21-473F-AF4F-58C378DE28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21" y="1500238"/>
            <a:ext cx="6865726" cy="457715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8ED9C7D-A365-477A-AFB4-87DDE48745BD}"/>
              </a:ext>
            </a:extLst>
          </p:cNvPr>
          <p:cNvSpPr/>
          <p:nvPr/>
        </p:nvSpPr>
        <p:spPr>
          <a:xfrm>
            <a:off x="316964" y="1141463"/>
            <a:ext cx="5939997" cy="5331256"/>
          </a:xfrm>
          <a:prstGeom prst="rect">
            <a:avLst/>
          </a:prstGeom>
          <a:noFill/>
          <a:ln w="285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BCCDDA-96BF-40FA-8565-AF02369384C8}"/>
              </a:ext>
            </a:extLst>
          </p:cNvPr>
          <p:cNvSpPr/>
          <p:nvPr/>
        </p:nvSpPr>
        <p:spPr>
          <a:xfrm>
            <a:off x="346810" y="2485758"/>
            <a:ext cx="4736465" cy="1187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FFD1A0F-81C1-42F1-BE18-7BF61A871B1B}"/>
              </a:ext>
            </a:extLst>
          </p:cNvPr>
          <p:cNvSpPr/>
          <p:nvPr/>
        </p:nvSpPr>
        <p:spPr>
          <a:xfrm>
            <a:off x="508080" y="1182116"/>
            <a:ext cx="5525394" cy="466499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ML</a:t>
            </a:r>
            <a:r>
              <a:rPr lang="zh-CN" altLang="en-US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致力于研究如何通过计算的手段，利用经验来改善系统自身的性能</a:t>
            </a:r>
            <a:endParaRPr lang="en-US" altLang="zh-CN" sz="20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在计算机系统中，“经验”通常以“</a:t>
            </a:r>
            <a:r>
              <a:rPr lang="zh-CN" altLang="en-US" sz="20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</a:t>
            </a:r>
            <a:r>
              <a:rPr lang="zh-CN" altLang="en-US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”形式存在。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ML</a:t>
            </a:r>
            <a:r>
              <a:rPr lang="zh-CN" altLang="en-US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主要研究内容：是关于在计算机上从数据中产生“</a:t>
            </a:r>
            <a:r>
              <a:rPr lang="zh-CN" altLang="en-US" sz="20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r>
              <a:rPr lang="zh-CN" altLang="en-US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en-US" altLang="zh-CN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(model)</a:t>
            </a:r>
            <a:r>
              <a:rPr lang="zh-CN" altLang="en-US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的算法，即“学习算法”</a:t>
            </a:r>
            <a:r>
              <a:rPr lang="en-US" altLang="zh-CN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通过学习算法，把经验数据提供给它，它能基于这些数据产生模型。  在</a:t>
            </a:r>
            <a:r>
              <a:rPr lang="zh-CN" altLang="en-US" sz="20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面对新的情况</a:t>
            </a:r>
            <a:r>
              <a:rPr lang="zh-CN" altLang="en-US" sz="20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时，模型会给我们提供的判断。 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0878D85-7B3A-468A-912B-C701F315F785}"/>
              </a:ext>
            </a:extLst>
          </p:cNvPr>
          <p:cNvGrpSpPr/>
          <p:nvPr/>
        </p:nvGrpSpPr>
        <p:grpSpPr>
          <a:xfrm>
            <a:off x="1811272" y="5738875"/>
            <a:ext cx="618490" cy="618490"/>
            <a:chOff x="1514475" y="4989830"/>
            <a:chExt cx="618490" cy="61849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EFF94E1-DE14-4942-9D24-E6E040A4074F}"/>
                </a:ext>
              </a:extLst>
            </p:cNvPr>
            <p:cNvSpPr/>
            <p:nvPr/>
          </p:nvSpPr>
          <p:spPr>
            <a:xfrm>
              <a:off x="1514475" y="4989830"/>
              <a:ext cx="618490" cy="618490"/>
            </a:xfrm>
            <a:prstGeom prst="ellipse">
              <a:avLst/>
            </a:prstGeom>
            <a:noFill/>
            <a:ln w="19050">
              <a:solidFill>
                <a:srgbClr val="EFA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9A48CB3-3ADA-4691-9505-B3323020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57" y="5140958"/>
              <a:ext cx="316369" cy="298256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004B334-B3E6-4D6A-AE72-29F8D9C434A4}"/>
              </a:ext>
            </a:extLst>
          </p:cNvPr>
          <p:cNvGrpSpPr/>
          <p:nvPr/>
        </p:nvGrpSpPr>
        <p:grpSpPr>
          <a:xfrm>
            <a:off x="2710874" y="5763541"/>
            <a:ext cx="618490" cy="618490"/>
            <a:chOff x="1514475" y="4989830"/>
            <a:chExt cx="618490" cy="61849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03D0A05-6FE9-49BB-B1B1-F69C5D0DC9ED}"/>
                </a:ext>
              </a:extLst>
            </p:cNvPr>
            <p:cNvSpPr/>
            <p:nvPr/>
          </p:nvSpPr>
          <p:spPr>
            <a:xfrm>
              <a:off x="1514475" y="4989830"/>
              <a:ext cx="618490" cy="618490"/>
            </a:xfrm>
            <a:prstGeom prst="ellipse">
              <a:avLst/>
            </a:prstGeom>
            <a:noFill/>
            <a:ln w="19050">
              <a:solidFill>
                <a:srgbClr val="EFA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98EC33B-116F-417F-89C3-B743DD3CE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57" y="5140958"/>
              <a:ext cx="316369" cy="298256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B8C06C5-7B5D-4F16-89FF-859D90F97753}"/>
              </a:ext>
            </a:extLst>
          </p:cNvPr>
          <p:cNvGrpSpPr/>
          <p:nvPr/>
        </p:nvGrpSpPr>
        <p:grpSpPr>
          <a:xfrm>
            <a:off x="3610476" y="5741021"/>
            <a:ext cx="618490" cy="618490"/>
            <a:chOff x="1514475" y="4989830"/>
            <a:chExt cx="618490" cy="61849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C6CB7E5-4939-4457-8679-254B6CCB96AA}"/>
                </a:ext>
              </a:extLst>
            </p:cNvPr>
            <p:cNvSpPr/>
            <p:nvPr/>
          </p:nvSpPr>
          <p:spPr>
            <a:xfrm>
              <a:off x="1514475" y="4989830"/>
              <a:ext cx="618490" cy="618490"/>
            </a:xfrm>
            <a:prstGeom prst="ellipse">
              <a:avLst/>
            </a:prstGeom>
            <a:noFill/>
            <a:ln w="19050">
              <a:solidFill>
                <a:srgbClr val="EFA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6FCDDE6-F884-40C5-B003-17A613915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57" y="5140958"/>
              <a:ext cx="316369" cy="298256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BD5BD9C-E3BA-4AB2-A2E4-42AA46CCCA1B}"/>
              </a:ext>
            </a:extLst>
          </p:cNvPr>
          <p:cNvGrpSpPr/>
          <p:nvPr/>
        </p:nvGrpSpPr>
        <p:grpSpPr>
          <a:xfrm>
            <a:off x="4510078" y="5738875"/>
            <a:ext cx="618490" cy="618490"/>
            <a:chOff x="1514475" y="4989830"/>
            <a:chExt cx="618490" cy="61849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3E6BA07-C68F-4899-A89F-85B60661D61E}"/>
                </a:ext>
              </a:extLst>
            </p:cNvPr>
            <p:cNvSpPr/>
            <p:nvPr/>
          </p:nvSpPr>
          <p:spPr>
            <a:xfrm>
              <a:off x="1514475" y="4989830"/>
              <a:ext cx="618490" cy="618490"/>
            </a:xfrm>
            <a:prstGeom prst="ellipse">
              <a:avLst/>
            </a:prstGeom>
            <a:noFill/>
            <a:ln w="19050">
              <a:solidFill>
                <a:srgbClr val="EFA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A97EA37-BB85-4EBF-801E-00BD07F9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57" y="5140958"/>
              <a:ext cx="316369" cy="29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0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ldLvl="0" animBg="1"/>
      <p:bldP spid="17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2930E-A9B3-154B-990A-2758538B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292" b="345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4D42647-EFF5-4393-9FEC-AF9F45D7CB6A}"/>
              </a:ext>
            </a:extLst>
          </p:cNvPr>
          <p:cNvSpPr/>
          <p:nvPr/>
        </p:nvSpPr>
        <p:spPr>
          <a:xfrm>
            <a:off x="-6000" y="735"/>
            <a:ext cx="12198000" cy="685726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D8D3A26-D24E-4AD3-8075-45127BBF5B0B}"/>
              </a:ext>
            </a:extLst>
          </p:cNvPr>
          <p:cNvSpPr txBox="1">
            <a:spLocks/>
          </p:cNvSpPr>
          <p:nvPr/>
        </p:nvSpPr>
        <p:spPr>
          <a:xfrm>
            <a:off x="685332" y="161319"/>
            <a:ext cx="7773338" cy="989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感知机模型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BD9521-050B-4864-A0CC-4E9AF4DCC133}"/>
              </a:ext>
            </a:extLst>
          </p:cNvPr>
          <p:cNvSpPr/>
          <p:nvPr/>
        </p:nvSpPr>
        <p:spPr>
          <a:xfrm>
            <a:off x="9312205" y="10274"/>
            <a:ext cx="2908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by</a:t>
            </a:r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北京大学官方微信微博团队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8236F31-D8C0-4E6D-BBB0-6C36307EA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452" y="1253331"/>
                <a:ext cx="10688523" cy="54808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20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1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1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定义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：假设输入空间（特征空间）是</a:t>
                </a:r>
                <a14:m>
                  <m:oMath xmlns:m="http://schemas.openxmlformats.org/officeDocument/2006/math">
                    <m:r>
                      <a:rPr kumimoji="0" lang="zh-CN" alt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𝜒</m:t>
                    </m:r>
                    <m:r>
                      <a:rPr kumimoji="0" lang="zh-CN" alt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ℛ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</m:sup>
                    </m:sSup>
                    <m:r>
                      <a:rPr kumimoji="0" lang="zh-CN" alt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，</m:t>
                    </m:r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输出空间是</a:t>
                </a:r>
                <a14:m>
                  <m:oMath xmlns:m="http://schemas.openxmlformats.org/officeDocument/2006/math">
                    <m:r>
                      <a:rPr kumimoji="0" lang="zh-CN" alt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𝒴</m:t>
                    </m:r>
                    <m:r>
                      <a:rPr kumimoji="0" lang="zh-CN" alt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{−1,+1}</m:t>
                    </m:r>
                    <m:r>
                      <a:rPr kumimoji="0" lang="zh-CN" alt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。</m:t>
                    </m:r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输入</a:t>
                </a:r>
                <a14:m>
                  <m:oMath xmlns:m="http://schemas.openxmlformats.org/officeDocument/2006/math">
                    <m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zh-CN" alt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zh-CN" altLang="en-US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𝜒</m:t>
                    </m:r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表示实例的特征向量，对应于输入空间的点；输出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zh-CN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𝒴</m:t>
                    </m:r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表示实例的类别。由输入空间到输出空间的如下函数：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𝑠𝑖𝑔𝑛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𝑤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   称为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感知机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𝑠𝑖𝑔𝑛</m:t>
                    </m:r>
                    <m:d>
                      <m:d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+1, 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≥0</m:t>
                            </m:r>
                          </m:e>
                          <m:e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−1, 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  <m:r>
                              <a:rPr kumimoji="0" lang="en-US" altLang="zh-C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   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符号函数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假设空间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：所有线性分类模型或线性分类器       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{</m:t>
                      </m:r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|</m:t>
                      </m:r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</m:t>
                      </m:r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en-US" altLang="zh-CN" sz="2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A8236F31-D8C0-4E6D-BBB0-6C36307EA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52" y="1253331"/>
                <a:ext cx="10688523" cy="5480844"/>
              </a:xfrm>
              <a:prstGeom prst="rect">
                <a:avLst/>
              </a:prstGeom>
              <a:blipFill>
                <a:blip r:embed="rId3"/>
                <a:stretch>
                  <a:fillRect l="-1027" r="-4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29EE341-1C66-4471-B10E-63C55EDE0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639" y="3317966"/>
            <a:ext cx="3683235" cy="176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88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2930E-A9B3-154B-990A-2758538B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292" b="345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4D42647-EFF5-4393-9FEC-AF9F45D7CB6A}"/>
              </a:ext>
            </a:extLst>
          </p:cNvPr>
          <p:cNvSpPr/>
          <p:nvPr/>
        </p:nvSpPr>
        <p:spPr>
          <a:xfrm>
            <a:off x="-6000" y="735"/>
            <a:ext cx="12198000" cy="685726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D8D3A26-D24E-4AD3-8075-45127BBF5B0B}"/>
              </a:ext>
            </a:extLst>
          </p:cNvPr>
          <p:cNvSpPr txBox="1">
            <a:spLocks/>
          </p:cNvSpPr>
          <p:nvPr/>
        </p:nvSpPr>
        <p:spPr>
          <a:xfrm>
            <a:off x="685332" y="161319"/>
            <a:ext cx="7773338" cy="989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感知机学习策略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BD9521-050B-4864-A0CC-4E9AF4DCC133}"/>
              </a:ext>
            </a:extLst>
          </p:cNvPr>
          <p:cNvSpPr/>
          <p:nvPr/>
        </p:nvSpPr>
        <p:spPr>
          <a:xfrm>
            <a:off x="9312205" y="10274"/>
            <a:ext cx="2908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by</a:t>
            </a:r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北京大学官方微信微博团队</a:t>
            </a:r>
            <a:endParaRPr lang="zh-CN" altLang="en-US" sz="1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AFDF5A7-9739-4D45-8ABE-B2EC6AA2BB13}"/>
              </a:ext>
            </a:extLst>
          </p:cNvPr>
          <p:cNvSpPr txBox="1">
            <a:spLocks/>
          </p:cNvSpPr>
          <p:nvPr/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20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1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1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学习策略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：选择模型，选择一个合适的参数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定义损失函数并将损失函数极小化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损失函数的选择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129A2E5C-B083-4ABF-8569-ED8EA74EB3F3}"/>
                  </a:ext>
                </a:extLst>
              </p:cNvPr>
              <p:cNvSpPr/>
              <p:nvPr/>
            </p:nvSpPr>
            <p:spPr>
              <a:xfrm>
                <a:off x="895349" y="3705225"/>
                <a:ext cx="3076575" cy="2086167"/>
              </a:xfrm>
              <a:prstGeom prst="roundRect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4276AA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F0502020204030204"/>
                    <a:ea typeface="微软雅黑"/>
                    <a:cs typeface="+mn-cs"/>
                  </a:rPr>
                  <a:t>损失函数时误分类的点数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zh-CN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Ι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FFFF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zh-CN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kumimoji="0" lang="en-US" altLang="zh-CN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&gt;0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F0502020204030204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129A2E5C-B083-4ABF-8569-ED8EA74EB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49" y="3705225"/>
                <a:ext cx="3076575" cy="20861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4276AA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5E4D412-0A2F-4607-99D3-F4DCD1BA6A7B}"/>
              </a:ext>
            </a:extLst>
          </p:cNvPr>
          <p:cNvCxnSpPr/>
          <p:nvPr/>
        </p:nvCxnSpPr>
        <p:spPr>
          <a:xfrm flipH="1">
            <a:off x="1657350" y="3933825"/>
            <a:ext cx="1538968" cy="1476375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C28490C-8A38-4BE2-9692-840791548C0C}"/>
              </a:ext>
            </a:extLst>
          </p:cNvPr>
          <p:cNvCxnSpPr>
            <a:cxnSpLocks/>
          </p:cNvCxnSpPr>
          <p:nvPr/>
        </p:nvCxnSpPr>
        <p:spPr>
          <a:xfrm>
            <a:off x="1552575" y="3933825"/>
            <a:ext cx="1647825" cy="1485900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E690FD4-132C-49DE-871A-2D9815EBD3B2}"/>
              </a:ext>
            </a:extLst>
          </p:cNvPr>
          <p:cNvCxnSpPr/>
          <p:nvPr/>
        </p:nvCxnSpPr>
        <p:spPr>
          <a:xfrm>
            <a:off x="4038600" y="4672012"/>
            <a:ext cx="688546" cy="0"/>
          </a:xfrm>
          <a:prstGeom prst="straightConnector1">
            <a:avLst/>
          </a:prstGeom>
          <a:noFill/>
          <a:ln w="34925" cap="flat" cmpd="sng" algn="ctr">
            <a:solidFill>
              <a:srgbClr val="4276AA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79C912F-0D60-433C-BAB5-D01C0FCC07CA}"/>
                  </a:ext>
                </a:extLst>
              </p:cNvPr>
              <p:cNvSpPr txBox="1"/>
              <p:nvPr/>
            </p:nvSpPr>
            <p:spPr>
              <a:xfrm>
                <a:off x="4914900" y="4219396"/>
                <a:ext cx="21431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不是参数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zh-CN" alt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b="1" dirty="0">
                    <a:solidFill>
                      <a:srgbClr val="0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的连续可导函数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79C912F-0D60-433C-BAB5-D01C0FCC0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4219396"/>
                <a:ext cx="2143128" cy="1200329"/>
              </a:xfrm>
              <a:prstGeom prst="rect">
                <a:avLst/>
              </a:prstGeom>
              <a:blipFill>
                <a:blip r:embed="rId4"/>
                <a:stretch>
                  <a:fillRect l="-4261" t="-4061" r="-568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2AE5A3E-0C3C-4FC7-B94B-0047C451D1BC}"/>
              </a:ext>
            </a:extLst>
          </p:cNvPr>
          <p:cNvSpPr/>
          <p:nvPr/>
        </p:nvSpPr>
        <p:spPr>
          <a:xfrm>
            <a:off x="7415836" y="3705225"/>
            <a:ext cx="3325089" cy="2086167"/>
          </a:xfrm>
          <a:prstGeom prst="roundRect">
            <a:avLst/>
          </a:prstGeom>
          <a:solidFill>
            <a:srgbClr val="0070C0"/>
          </a:solidFill>
          <a:ln w="12700" cap="flat" cmpd="sng" algn="ctr">
            <a:solidFill>
              <a:srgbClr val="4276AA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误分类点到超平面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的总距离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43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2930E-A9B3-154B-990A-2758538B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292" b="345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4D42647-EFF5-4393-9FEC-AF9F45D7CB6A}"/>
              </a:ext>
            </a:extLst>
          </p:cNvPr>
          <p:cNvSpPr/>
          <p:nvPr/>
        </p:nvSpPr>
        <p:spPr>
          <a:xfrm>
            <a:off x="-6000" y="735"/>
            <a:ext cx="12198000" cy="685726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D8D3A26-D24E-4AD3-8075-45127BBF5B0B}"/>
              </a:ext>
            </a:extLst>
          </p:cNvPr>
          <p:cNvSpPr txBox="1">
            <a:spLocks/>
          </p:cNvSpPr>
          <p:nvPr/>
        </p:nvSpPr>
        <p:spPr>
          <a:xfrm>
            <a:off x="685332" y="161319"/>
            <a:ext cx="7773338" cy="989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感知机学习策略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BD9521-050B-4864-A0CC-4E9AF4DCC133}"/>
              </a:ext>
            </a:extLst>
          </p:cNvPr>
          <p:cNvSpPr/>
          <p:nvPr/>
        </p:nvSpPr>
        <p:spPr>
          <a:xfrm>
            <a:off x="9312205" y="10274"/>
            <a:ext cx="2908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by</a:t>
            </a:r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北京大学官方微信微博团队</a:t>
            </a:r>
            <a:endParaRPr lang="zh-CN" altLang="en-US" sz="1400" dirty="0"/>
          </a:p>
        </p:txBody>
      </p:sp>
      <p:sp>
        <p:nvSpPr>
          <p:cNvPr id="12" name="爆炸形: 14 pt  11">
            <a:extLst>
              <a:ext uri="{FF2B5EF4-FFF2-40B4-BE49-F238E27FC236}">
                <a16:creationId xmlns:a16="http://schemas.microsoft.com/office/drawing/2014/main" id="{10D94A1E-1DA2-411B-9763-4DE9819ACC2A}"/>
              </a:ext>
            </a:extLst>
          </p:cNvPr>
          <p:cNvSpPr/>
          <p:nvPr/>
        </p:nvSpPr>
        <p:spPr>
          <a:xfrm>
            <a:off x="5935067" y="5131935"/>
            <a:ext cx="4118832" cy="1526593"/>
          </a:xfrm>
          <a:prstGeom prst="irregularSeal2">
            <a:avLst/>
          </a:prstGeom>
          <a:noFill/>
          <a:ln w="158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极小化损失函数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F7597167-6027-4EE9-A5B7-E9A57B7FE0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332" y="1336019"/>
                <a:ext cx="11239500" cy="489585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2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2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zh-CN" sz="26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6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600" dirty="0"/>
              </a:p>
              <a:p>
                <a:r>
                  <a:rPr lang="zh-CN" altLang="en-US" sz="2600" b="1" dirty="0">
                    <a:solidFill>
                      <a:srgbClr val="FF0000"/>
                    </a:solidFill>
                  </a:rPr>
                  <a:t>定义损失函数并将损失函数极小化</a:t>
                </a:r>
                <a:endParaRPr lang="en-US" altLang="zh-CN" sz="2600" b="1" dirty="0">
                  <a:solidFill>
                    <a:srgbClr val="FF0000"/>
                  </a:solidFill>
                </a:endParaRPr>
              </a:p>
              <a:p>
                <a:r>
                  <a:rPr lang="zh-CN" altLang="en-US" sz="2600" b="1" dirty="0"/>
                  <a:t>对于</a:t>
                </a:r>
                <a:r>
                  <a:rPr lang="zh-CN" altLang="en-US" sz="2600" b="1" dirty="0">
                    <a:solidFill>
                      <a:srgbClr val="00B050"/>
                    </a:solidFill>
                  </a:rPr>
                  <a:t>误分类点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6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6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600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6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600" b="1" dirty="0"/>
                  <a:t>恒成立</a:t>
                </a:r>
                <a:r>
                  <a:rPr lang="zh-CN" altLang="en-US" sz="2600" dirty="0"/>
                  <a:t>。</a:t>
                </a:r>
                <a:r>
                  <a:rPr lang="zh-CN" altLang="en-US" sz="2600" b="1" dirty="0"/>
                  <a:t>因此误分类点到超平面的距离</a:t>
                </a:r>
                <a:endParaRPr lang="en-US" altLang="zh-CN" sz="2600" b="1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altLang="zh-CN" sz="2200" b="1" dirty="0"/>
              </a:p>
              <a:p>
                <a:r>
                  <a:rPr lang="zh-CN" altLang="en-US" sz="2600" b="1" dirty="0"/>
                  <a:t>假设超平面</a:t>
                </a:r>
                <a:r>
                  <a:rPr lang="en-US" altLang="zh-CN" sz="2600" b="1" dirty="0"/>
                  <a:t>S</a:t>
                </a:r>
                <a:r>
                  <a:rPr lang="zh-CN" altLang="en-US" sz="2600" b="1" dirty="0"/>
                  <a:t>的误分类点集合为</a:t>
                </a:r>
                <a:r>
                  <a:rPr lang="en-US" altLang="zh-CN" sz="2600" b="1" dirty="0"/>
                  <a:t>M</a:t>
                </a:r>
                <a:r>
                  <a:rPr lang="zh-CN" altLang="en-US" sz="2600" b="1" dirty="0"/>
                  <a:t>，那么多有误分类点到超平面的总距离为</a:t>
                </a:r>
                <a:endParaRPr lang="en-US" altLang="zh-CN" sz="2600" b="1" dirty="0"/>
              </a:p>
              <a:p>
                <a:endParaRPr lang="en-US" altLang="zh-CN" sz="2600" b="1" dirty="0"/>
              </a:p>
              <a:p>
                <a:r>
                  <a:rPr lang="zh-CN" altLang="en-US" sz="2600" b="1" dirty="0"/>
                  <a:t>损失函数</a:t>
                </a:r>
                <a:endParaRPr lang="en-US" altLang="zh-CN" sz="2600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F7597167-6027-4EE9-A5B7-E9A57B7FE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2" y="1336019"/>
                <a:ext cx="11239500" cy="4895850"/>
              </a:xfrm>
              <a:prstGeom prst="rect">
                <a:avLst/>
              </a:prstGeom>
              <a:blipFill>
                <a:blip r:embed="rId3"/>
                <a:stretch>
                  <a:fillRect l="-813" r="-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EA9592A-E60C-4764-BA01-53B2B85ECEFC}"/>
                  </a:ext>
                </a:extLst>
              </p:cNvPr>
              <p:cNvSpPr txBox="1"/>
              <p:nvPr/>
            </p:nvSpPr>
            <p:spPr>
              <a:xfrm>
                <a:off x="2146194" y="2727867"/>
                <a:ext cx="2827020" cy="711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EA9592A-E60C-4764-BA01-53B2B85EC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194" y="2727867"/>
                <a:ext cx="2827020" cy="711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F69785D-3617-4DC6-93A3-60EA89A82123}"/>
                  </a:ext>
                </a:extLst>
              </p:cNvPr>
              <p:cNvSpPr txBox="1"/>
              <p:nvPr/>
            </p:nvSpPr>
            <p:spPr>
              <a:xfrm>
                <a:off x="3414563" y="3861192"/>
                <a:ext cx="3474720" cy="87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F69785D-3617-4DC6-93A3-60EA89A82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563" y="3861192"/>
                <a:ext cx="3474720" cy="877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C509130-DD73-4079-B433-99CBE7798BD6}"/>
                  </a:ext>
                </a:extLst>
              </p:cNvPr>
              <p:cNvSpPr txBox="1"/>
              <p:nvPr/>
            </p:nvSpPr>
            <p:spPr>
              <a:xfrm>
                <a:off x="1828002" y="4879160"/>
                <a:ext cx="4015740" cy="877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C509130-DD73-4079-B433-99CBE7798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002" y="4879160"/>
                <a:ext cx="4015740" cy="877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DEDFEB6-5004-47AB-B489-77F88C25313A}"/>
                  </a:ext>
                </a:extLst>
              </p:cNvPr>
              <p:cNvSpPr txBox="1"/>
              <p:nvPr/>
            </p:nvSpPr>
            <p:spPr>
              <a:xfrm>
                <a:off x="1795913" y="5794834"/>
                <a:ext cx="4002105" cy="87703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func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DEDFEB6-5004-47AB-B489-77F88C253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913" y="5794834"/>
                <a:ext cx="4002105" cy="8770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71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/>
      <p:bldP spid="17" grpId="0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2930E-A9B3-154B-990A-2758538B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292" b="345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4D42647-EFF5-4393-9FEC-AF9F45D7CB6A}"/>
              </a:ext>
            </a:extLst>
          </p:cNvPr>
          <p:cNvSpPr/>
          <p:nvPr/>
        </p:nvSpPr>
        <p:spPr>
          <a:xfrm>
            <a:off x="-6000" y="735"/>
            <a:ext cx="12198000" cy="685726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D8D3A26-D24E-4AD3-8075-45127BBF5B0B}"/>
              </a:ext>
            </a:extLst>
          </p:cNvPr>
          <p:cNvSpPr txBox="1">
            <a:spLocks/>
          </p:cNvSpPr>
          <p:nvPr/>
        </p:nvSpPr>
        <p:spPr>
          <a:xfrm>
            <a:off x="685332" y="161319"/>
            <a:ext cx="7773338" cy="989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感知机学习算法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BD9521-050B-4864-A0CC-4E9AF4DCC133}"/>
              </a:ext>
            </a:extLst>
          </p:cNvPr>
          <p:cNvSpPr/>
          <p:nvPr/>
        </p:nvSpPr>
        <p:spPr>
          <a:xfrm>
            <a:off x="9312205" y="10274"/>
            <a:ext cx="2908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by</a:t>
            </a:r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北京大学官方微信微博团队</a:t>
            </a:r>
            <a:endParaRPr lang="zh-CN" altLang="en-US" sz="1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7F0514E-2074-44DF-97B5-2F8AF62A3356}"/>
              </a:ext>
            </a:extLst>
          </p:cNvPr>
          <p:cNvSpPr txBox="1">
            <a:spLocks/>
          </p:cNvSpPr>
          <p:nvPr/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20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1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华文楷体" panose="02010600040101010101" pitchFamily="2" charset="-122"/>
              <a:buChar char="−"/>
              <a:defRPr sz="1800" b="1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感知机学习算法采用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随机梯度下降法（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SGD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A8AFEE6-3884-4170-BB56-3362661C3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35" y="1962366"/>
            <a:ext cx="10639239" cy="45258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FE42745-97C6-4A05-A77A-AA95E89EA6B2}"/>
              </a:ext>
            </a:extLst>
          </p:cNvPr>
          <p:cNvSpPr/>
          <p:nvPr/>
        </p:nvSpPr>
        <p:spPr>
          <a:xfrm>
            <a:off x="5208924" y="5058016"/>
            <a:ext cx="2022960" cy="9112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F15EEA5-BBD1-45AE-8B35-51926E070D72}"/>
                  </a:ext>
                </a:extLst>
              </p:cNvPr>
              <p:cNvSpPr txBox="1"/>
              <p:nvPr/>
            </p:nvSpPr>
            <p:spPr>
              <a:xfrm>
                <a:off x="7682389" y="4903395"/>
                <a:ext cx="224907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00FF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F15EEA5-BBD1-45AE-8B35-51926E070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389" y="4903395"/>
                <a:ext cx="224907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249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42930E-A9B3-154B-990A-2758538B5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292" b="3452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4D42647-EFF5-4393-9FEC-AF9F45D7CB6A}"/>
              </a:ext>
            </a:extLst>
          </p:cNvPr>
          <p:cNvSpPr/>
          <p:nvPr/>
        </p:nvSpPr>
        <p:spPr>
          <a:xfrm>
            <a:off x="-6000" y="735"/>
            <a:ext cx="12198000" cy="685726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D8D3A26-D24E-4AD3-8075-45127BBF5B0B}"/>
              </a:ext>
            </a:extLst>
          </p:cNvPr>
          <p:cNvSpPr txBox="1">
            <a:spLocks/>
          </p:cNvSpPr>
          <p:nvPr/>
        </p:nvSpPr>
        <p:spPr>
          <a:xfrm>
            <a:off x="685332" y="161319"/>
            <a:ext cx="7773338" cy="989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梯度下降与随机梯度下降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7BD9521-050B-4864-A0CC-4E9AF4DCC133}"/>
              </a:ext>
            </a:extLst>
          </p:cNvPr>
          <p:cNvSpPr/>
          <p:nvPr/>
        </p:nvSpPr>
        <p:spPr>
          <a:xfrm>
            <a:off x="9312205" y="10274"/>
            <a:ext cx="2908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by</a:t>
            </a:r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北京大学官方微信微博团队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796023D6-5B39-45C3-B0AB-DAF6782896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452" y="1253331"/>
                <a:ext cx="883543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20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1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华文楷体" panose="02010600040101010101" pitchFamily="2" charset="-122"/>
                  <a:buChar char="−"/>
                  <a:defRPr sz="1800" b="1" kern="120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求解无约束的优化问题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梯度下降：</a:t>
                </a:r>
                <a:r>
                  <a:rPr kumimoji="0" lang="en-US" altLang="zh-TW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TW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TW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num>
                      <m:den>
                        <m:r>
                          <a:rPr kumimoji="0" lang="en-US" altLang="zh-TW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TW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den>
                    </m:f>
                    <m:r>
                      <a:rPr kumimoji="0" lang="en-US" altLang="zh-TW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TW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TW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</m:t>
                        </m:r>
                        <m:r>
                          <a:rPr kumimoji="0" lang="en-US" altLang="zh-TW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TW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𝑵</m:t>
                        </m:r>
                      </m:sup>
                      <m:e>
                        <m:r>
                          <a:rPr kumimoji="0" lang="en-US" altLang="zh-TW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d>
                          <m:dPr>
                            <m:ctrlPr>
                              <a:rPr kumimoji="0" lang="en-US" altLang="zh-TW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zh-TW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0" lang="en-US" altLang="zh-TW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altLang="zh-TW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kumimoji="0" lang="en-US" altLang="zh-TW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kumimoji="0" lang="en-US" altLang="zh-TW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0" lang="en-US" altLang="zh-TW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𝑏</m:t>
                                </m:r>
                                <m:r>
                                  <a:rPr kumimoji="0" lang="en-US" altLang="zh-TW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altLang="zh-TW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  <m:r>
                                  <a:rPr kumimoji="0" lang="en-US" altLang="zh-TW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∙</m:t>
                                </m:r>
                                <m:sSubSup>
                                  <m:sSubSupPr>
                                    <m:ctrlPr>
                                      <a:rPr kumimoji="0" lang="en-US" altLang="zh-TW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zh-TW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zh-TW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𝑐𝑝</m:t>
                                    </m:r>
                                  </m:sub>
                                  <m:sup>
                                    <m:r>
                                      <a:rPr kumimoji="0" lang="en-US" altLang="zh-TW" sz="2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  <m:d>
                          <m:dPr>
                            <m:ctrlPr>
                              <a:rPr kumimoji="0" lang="en-US" altLang="zh-TW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2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kumimoji="0" lang="en-US" altLang="zh-TW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TW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TW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𝑐𝑝</m:t>
                                </m:r>
                              </m:sub>
                              <m:sup>
                                <m:r>
                                  <a:rPr kumimoji="0" lang="en-US" altLang="zh-TW" sz="2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随机梯度下降：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任选一个更新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0" lang="zh-CN" alt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kumimoji="0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华文楷体" panose="02010600040101010101" pitchFamily="2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cs"/>
                          </a:rPr>
                          <m:t>𝒚</m:t>
                        </m:r>
                      </m:e>
                      <m:sub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cs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+mn-cs"/>
                          </a:rPr>
                          <m:t>𝒊</m:t>
                        </m:r>
                      </m:sub>
                    </m:sSub>
                  </m:oMath>
                </a14:m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批量梯度下降：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从所有样本中选一批</a:t>
                </a: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796023D6-5B39-45C3-B0AB-DAF678289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52" y="1253331"/>
                <a:ext cx="8835439" cy="4351338"/>
              </a:xfrm>
              <a:prstGeom prst="rect">
                <a:avLst/>
              </a:prstGeo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C7FF4416-48D3-4812-BFE5-778C072C7882}"/>
              </a:ext>
            </a:extLst>
          </p:cNvPr>
          <p:cNvSpPr/>
          <p:nvPr/>
        </p:nvSpPr>
        <p:spPr>
          <a:xfrm>
            <a:off x="4174437" y="2286000"/>
            <a:ext cx="253726" cy="367748"/>
          </a:xfrm>
          <a:prstGeom prst="rect">
            <a:avLst/>
          </a:prstGeom>
          <a:noFill/>
          <a:ln w="412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E6F1A6-11AB-487B-AA60-889B0AC200BC}"/>
              </a:ext>
            </a:extLst>
          </p:cNvPr>
          <p:cNvSpPr/>
          <p:nvPr/>
        </p:nvSpPr>
        <p:spPr>
          <a:xfrm>
            <a:off x="7013751" y="3636439"/>
            <a:ext cx="157612" cy="367748"/>
          </a:xfrm>
          <a:prstGeom prst="rect">
            <a:avLst/>
          </a:prstGeom>
          <a:noFill/>
          <a:ln w="412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63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6434210-E540-4A94-8AC7-782E83A1532F}"/>
              </a:ext>
            </a:extLst>
          </p:cNvPr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占位符 17">
            <a:extLst>
              <a:ext uri="{FF2B5EF4-FFF2-40B4-BE49-F238E27FC236}">
                <a16:creationId xmlns:a16="http://schemas.microsoft.com/office/drawing/2014/main" id="{1AD61475-C898-45B9-B404-6F90D12BA2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49718" y="0"/>
            <a:ext cx="454228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97005-BDB6-467C-B2F6-AA58285A28FB}"/>
              </a:ext>
            </a:extLst>
          </p:cNvPr>
          <p:cNvSpPr/>
          <p:nvPr/>
        </p:nvSpPr>
        <p:spPr>
          <a:xfrm>
            <a:off x="0" y="167072"/>
            <a:ext cx="314389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线性回归</a:t>
            </a:r>
            <a:endParaRPr lang="zh-CN" altLang="en-US" sz="3600" b="1" dirty="0">
              <a:solidFill>
                <a:srgbClr val="01988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18">
                <a:extLst>
                  <a:ext uri="{FF2B5EF4-FFF2-40B4-BE49-F238E27FC236}">
                    <a16:creationId xmlns:a16="http://schemas.microsoft.com/office/drawing/2014/main" id="{7217B546-4E99-4950-8893-B0265D3974DC}"/>
                  </a:ext>
                </a:extLst>
              </p:cNvPr>
              <p:cNvSpPr txBox="1"/>
              <p:nvPr/>
            </p:nvSpPr>
            <p:spPr>
              <a:xfrm>
                <a:off x="576428" y="1561448"/>
                <a:ext cx="43406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400"/>
                <a:r>
                  <a:rPr lang="zh-CN" altLang="en-US" sz="2800" b="1" dirty="0">
                    <a:solidFill>
                      <a:prstClr val="black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线性模型：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TW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TW" alt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文字方塊 18">
                <a:extLst>
                  <a:ext uri="{FF2B5EF4-FFF2-40B4-BE49-F238E27FC236}">
                    <a16:creationId xmlns:a16="http://schemas.microsoft.com/office/drawing/2014/main" id="{7217B546-4E99-4950-8893-B0265D397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28" y="1561448"/>
                <a:ext cx="4340675" cy="430887"/>
              </a:xfrm>
              <a:prstGeom prst="rect">
                <a:avLst/>
              </a:prstGeom>
              <a:blipFill>
                <a:blip r:embed="rId3"/>
                <a:stretch>
                  <a:fillRect l="-5056" t="-30986" b="-43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table">
            <a:extLst>
              <a:ext uri="{FF2B5EF4-FFF2-40B4-BE49-F238E27FC236}">
                <a16:creationId xmlns:a16="http://schemas.microsoft.com/office/drawing/2014/main" id="{216D0A51-3A59-41D3-A42C-0291D34B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54" y="2711807"/>
            <a:ext cx="8170866" cy="2042160"/>
          </a:xfrm>
          <a:prstGeom prst="rect">
            <a:avLst/>
          </a:prstGeom>
        </p:spPr>
      </p:pic>
      <p:sp>
        <p:nvSpPr>
          <p:cNvPr id="10" name="文本框 4">
            <a:extLst>
              <a:ext uri="{FF2B5EF4-FFF2-40B4-BE49-F238E27FC236}">
                <a16:creationId xmlns:a16="http://schemas.microsoft.com/office/drawing/2014/main" id="{8267B212-0DB5-4008-AF6F-7C1B547D184A}"/>
              </a:ext>
            </a:extLst>
          </p:cNvPr>
          <p:cNvSpPr txBox="1"/>
          <p:nvPr/>
        </p:nvSpPr>
        <p:spPr>
          <a:xfrm>
            <a:off x="346154" y="2188587"/>
            <a:ext cx="7172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例：设城市某路口的车流量统计如下表所示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75B445E-98FA-4D50-8FA2-E6AD84A7B0F9}"/>
                  </a:ext>
                </a:extLst>
              </p:cNvPr>
              <p:cNvSpPr txBox="1"/>
              <p:nvPr/>
            </p:nvSpPr>
            <p:spPr>
              <a:xfrm>
                <a:off x="346154" y="4732764"/>
                <a:ext cx="7172762" cy="1841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zh-CN" altLang="en-US" sz="2800" dirty="0">
                    <a:solidFill>
                      <a:prstClr val="black"/>
                    </a:solidFill>
                    <a:latin typeface="Tw Cen MT" panose="020B0602020104020603"/>
                    <a:ea typeface="宋体" panose="02010600030101010101" pitchFamily="2" charset="-122"/>
                  </a:rPr>
                  <a:t>训练数据：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80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sz="2800" b="1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altLang="zh-CN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800" b="1" dirty="0">
                  <a:solidFill>
                    <a:prstClr val="black"/>
                  </a:solidFill>
                  <a:latin typeface="Tw Cen MT" panose="020B0602020104020603"/>
                  <a:ea typeface="宋体" panose="02010600030101010101" pitchFamily="2" charset="-122"/>
                </a:endParaRPr>
              </a:p>
              <a:p>
                <a:pPr defTabSz="457200"/>
                <a:r>
                  <a:rPr lang="en-US" altLang="zh-CN" sz="2800" b="1" dirty="0">
                    <a:solidFill>
                      <a:prstClr val="black"/>
                    </a:solidFill>
                    <a:latin typeface="Tw Cen MT" panose="020B0602020104020603"/>
                    <a:ea typeface="宋体" panose="02010600030101010101" pitchFamily="2" charset="-122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prstClr val="black"/>
                    </a:solidFill>
                    <a:latin typeface="Tw Cen MT" panose="020B0602020104020603"/>
                    <a:ea typeface="宋体" panose="02010600030101010101" pitchFamily="2" charset="-122"/>
                  </a:rPr>
                  <a:t>]</a:t>
                </a:r>
                <a:endParaRPr lang="zh-CN" altLang="en-US" sz="2800" dirty="0">
                  <a:solidFill>
                    <a:prstClr val="black"/>
                  </a:solidFill>
                  <a:latin typeface="Tw Cen MT" panose="020B0602020104020603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75B445E-98FA-4D50-8FA2-E6AD84A7B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4" y="4732764"/>
                <a:ext cx="7172762" cy="1841017"/>
              </a:xfrm>
              <a:prstGeom prst="rect">
                <a:avLst/>
              </a:prstGeom>
              <a:blipFill>
                <a:blip r:embed="rId5"/>
                <a:stretch>
                  <a:fillRect l="-1786" t="-3974" b="-8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6434210-E540-4A94-8AC7-782E83A1532F}"/>
              </a:ext>
            </a:extLst>
          </p:cNvPr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占位符 17">
            <a:extLst>
              <a:ext uri="{FF2B5EF4-FFF2-40B4-BE49-F238E27FC236}">
                <a16:creationId xmlns:a16="http://schemas.microsoft.com/office/drawing/2014/main" id="{1AD61475-C898-45B9-B404-6F90D12BA2C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9718" y="0"/>
            <a:ext cx="454228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1516BE3-2A3F-40DA-AA76-0A84FE2AA493}"/>
              </a:ext>
            </a:extLst>
          </p:cNvPr>
          <p:cNvSpPr/>
          <p:nvPr/>
        </p:nvSpPr>
        <p:spPr>
          <a:xfrm>
            <a:off x="164387" y="1273996"/>
            <a:ext cx="8527550" cy="5301465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A97005-BDB6-467C-B2F6-AA58285A28FB}"/>
              </a:ext>
            </a:extLst>
          </p:cNvPr>
          <p:cNvSpPr/>
          <p:nvPr/>
        </p:nvSpPr>
        <p:spPr>
          <a:xfrm>
            <a:off x="0" y="167072"/>
            <a:ext cx="314389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线性回归</a:t>
            </a:r>
            <a:endParaRPr lang="zh-CN" altLang="en-US" sz="3600" b="1" dirty="0">
              <a:solidFill>
                <a:srgbClr val="01988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圓柱 5">
            <a:extLst>
              <a:ext uri="{FF2B5EF4-FFF2-40B4-BE49-F238E27FC236}">
                <a16:creationId xmlns:a16="http://schemas.microsoft.com/office/drawing/2014/main" id="{A2863BB8-3CB1-47B6-907A-14BEEC249C49}"/>
              </a:ext>
            </a:extLst>
          </p:cNvPr>
          <p:cNvSpPr/>
          <p:nvPr/>
        </p:nvSpPr>
        <p:spPr>
          <a:xfrm>
            <a:off x="581290" y="1823787"/>
            <a:ext cx="1636295" cy="1090863"/>
          </a:xfrm>
          <a:prstGeom prst="can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set of function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7" name="Object 12">
            <a:extLst>
              <a:ext uri="{FF2B5EF4-FFF2-40B4-BE49-F238E27FC236}">
                <a16:creationId xmlns:a16="http://schemas.microsoft.com/office/drawing/2014/main" id="{ED3DEDD4-E343-40CC-9520-07196883B9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558555"/>
              </p:ext>
            </p:extLst>
          </p:nvPr>
        </p:nvGraphicFramePr>
        <p:xfrm>
          <a:off x="2313435" y="2452813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3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5" name="Object 12">
                        <a:extLst>
                          <a:ext uri="{FF2B5EF4-FFF2-40B4-BE49-F238E27FC236}">
                            <a16:creationId xmlns:a16="http://schemas.microsoft.com/office/drawing/2014/main" id="{89C9252F-738B-43D2-A796-EDC9B74242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435" y="2452813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5">
            <a:extLst>
              <a:ext uri="{FF2B5EF4-FFF2-40B4-BE49-F238E27FC236}">
                <a16:creationId xmlns:a16="http://schemas.microsoft.com/office/drawing/2014/main" id="{E812C219-9EE0-41EE-8C9F-DFFFF26B754E}"/>
              </a:ext>
            </a:extLst>
          </p:cNvPr>
          <p:cNvSpPr txBox="1"/>
          <p:nvPr/>
        </p:nvSpPr>
        <p:spPr>
          <a:xfrm>
            <a:off x="2313436" y="1916760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Model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" name="圓柱 22">
            <a:extLst>
              <a:ext uri="{FF2B5EF4-FFF2-40B4-BE49-F238E27FC236}">
                <a16:creationId xmlns:a16="http://schemas.microsoft.com/office/drawing/2014/main" id="{17A66748-0E95-45E8-826C-2B46817F1010}"/>
              </a:ext>
            </a:extLst>
          </p:cNvPr>
          <p:cNvSpPr/>
          <p:nvPr/>
        </p:nvSpPr>
        <p:spPr>
          <a:xfrm>
            <a:off x="522511" y="5004880"/>
            <a:ext cx="1636295" cy="1090863"/>
          </a:xfrm>
          <a:prstGeom prst="can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Training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圓角矩形 26">
            <a:extLst>
              <a:ext uri="{FF2B5EF4-FFF2-40B4-BE49-F238E27FC236}">
                <a16:creationId xmlns:a16="http://schemas.microsoft.com/office/drawing/2014/main" id="{6DED3004-0912-4576-9770-8395174955DC}"/>
              </a:ext>
            </a:extLst>
          </p:cNvPr>
          <p:cNvSpPr/>
          <p:nvPr/>
        </p:nvSpPr>
        <p:spPr>
          <a:xfrm>
            <a:off x="384610" y="3450718"/>
            <a:ext cx="1912095" cy="1090863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Goodness of function f</a:t>
            </a:r>
            <a:endParaRPr kumimoji="0" lang="en-US" altLang="zh-TW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1" name="直線單箭頭接點 8">
            <a:extLst>
              <a:ext uri="{FF2B5EF4-FFF2-40B4-BE49-F238E27FC236}">
                <a16:creationId xmlns:a16="http://schemas.microsoft.com/office/drawing/2014/main" id="{D13A0C00-996E-41A4-8F20-47171098D9D0}"/>
              </a:ext>
            </a:extLst>
          </p:cNvPr>
          <p:cNvCxnSpPr/>
          <p:nvPr/>
        </p:nvCxnSpPr>
        <p:spPr>
          <a:xfrm flipV="1">
            <a:off x="1361715" y="4563352"/>
            <a:ext cx="0" cy="5454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線單箭頭接點 9">
            <a:extLst>
              <a:ext uri="{FF2B5EF4-FFF2-40B4-BE49-F238E27FC236}">
                <a16:creationId xmlns:a16="http://schemas.microsoft.com/office/drawing/2014/main" id="{C8256D36-2D3E-4D12-88C7-6E66D612C7C4}"/>
              </a:ext>
            </a:extLst>
          </p:cNvPr>
          <p:cNvCxnSpPr/>
          <p:nvPr/>
        </p:nvCxnSpPr>
        <p:spPr>
          <a:xfrm>
            <a:off x="1361715" y="2947986"/>
            <a:ext cx="0" cy="4809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文字方塊 17">
            <a:extLst>
              <a:ext uri="{FF2B5EF4-FFF2-40B4-BE49-F238E27FC236}">
                <a16:creationId xmlns:a16="http://schemas.microsoft.com/office/drawing/2014/main" id="{4D33833C-CCF3-46E9-AD63-002CB378D421}"/>
              </a:ext>
            </a:extLst>
          </p:cNvPr>
          <p:cNvSpPr txBox="1"/>
          <p:nvPr/>
        </p:nvSpPr>
        <p:spPr>
          <a:xfrm>
            <a:off x="2479346" y="3503093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Pick the “Best” Function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4" name="直線單箭頭接點 18">
            <a:extLst>
              <a:ext uri="{FF2B5EF4-FFF2-40B4-BE49-F238E27FC236}">
                <a16:creationId xmlns:a16="http://schemas.microsoft.com/office/drawing/2014/main" id="{4EC1EC56-1700-4BF5-8185-0EB30B04CA66}"/>
              </a:ext>
            </a:extLst>
          </p:cNvPr>
          <p:cNvCxnSpPr/>
          <p:nvPr/>
        </p:nvCxnSpPr>
        <p:spPr>
          <a:xfrm>
            <a:off x="2313435" y="4003806"/>
            <a:ext cx="3724927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5ACD8C0-4EC9-47A0-8420-EA9ED36EBBB2}"/>
              </a:ext>
            </a:extLst>
          </p:cNvPr>
          <p:cNvSpPr/>
          <p:nvPr/>
        </p:nvSpPr>
        <p:spPr>
          <a:xfrm>
            <a:off x="4107203" y="1419036"/>
            <a:ext cx="3843687" cy="158626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C32712FF-5D3C-42D0-878B-DBDC6C24A011}"/>
              </a:ext>
            </a:extLst>
          </p:cNvPr>
          <p:cNvCxnSpPr/>
          <p:nvPr/>
        </p:nvCxnSpPr>
        <p:spPr>
          <a:xfrm flipV="1">
            <a:off x="2158806" y="2703838"/>
            <a:ext cx="1891247" cy="799256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A6890FB-8ADE-41F1-B05C-716FE8E988B5}"/>
              </a:ext>
            </a:extLst>
          </p:cNvPr>
          <p:cNvSpPr/>
          <p:nvPr/>
        </p:nvSpPr>
        <p:spPr>
          <a:xfrm>
            <a:off x="2661006" y="3498844"/>
            <a:ext cx="3131159" cy="434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5">
                <a:extLst>
                  <a:ext uri="{FF2B5EF4-FFF2-40B4-BE49-F238E27FC236}">
                    <a16:creationId xmlns:a16="http://schemas.microsoft.com/office/drawing/2014/main" id="{E67C2492-0667-485A-B35D-C758C6D2E8F6}"/>
                  </a:ext>
                </a:extLst>
              </p:cNvPr>
              <p:cNvSpPr txBox="1"/>
              <p:nvPr/>
            </p:nvSpPr>
            <p:spPr>
              <a:xfrm>
                <a:off x="2693090" y="4249974"/>
                <a:ext cx="2509533" cy="522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𝑎𝑟𝑔</m:t>
                          </m:r>
                        </m:fName>
                        <m:e>
                          <m:func>
                            <m:func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altLang="zh-TW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TW" sz="2400" b="0" i="0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kumimoji="0" lang="en-US" altLang="zh-TW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文字方塊 15">
                <a:extLst>
                  <a:ext uri="{FF2B5EF4-FFF2-40B4-BE49-F238E27FC236}">
                    <a16:creationId xmlns:a16="http://schemas.microsoft.com/office/drawing/2014/main" id="{E67C2492-0667-485A-B35D-C758C6D2E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090" y="4249974"/>
                <a:ext cx="2509533" cy="522451"/>
              </a:xfrm>
              <a:prstGeom prst="rect">
                <a:avLst/>
              </a:prstGeom>
              <a:blipFill>
                <a:blip r:embed="rId6"/>
                <a:stretch>
                  <a:fillRect l="-4136" b="-19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21">
                <a:extLst>
                  <a:ext uri="{FF2B5EF4-FFF2-40B4-BE49-F238E27FC236}">
                    <a16:creationId xmlns:a16="http://schemas.microsoft.com/office/drawing/2014/main" id="{2263D226-C9F4-4B95-A5BF-31B749DC914E}"/>
                  </a:ext>
                </a:extLst>
              </p:cNvPr>
              <p:cNvSpPr txBox="1"/>
              <p:nvPr/>
            </p:nvSpPr>
            <p:spPr>
              <a:xfrm>
                <a:off x="2638394" y="4881871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文字方塊 21">
                <a:extLst>
                  <a:ext uri="{FF2B5EF4-FFF2-40B4-BE49-F238E27FC236}">
                    <a16:creationId xmlns:a16="http://schemas.microsoft.com/office/drawing/2014/main" id="{2263D226-C9F4-4B95-A5BF-31B749DC9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394" y="4881871"/>
                <a:ext cx="3324243" cy="509050"/>
              </a:xfrm>
              <a:prstGeom prst="rect">
                <a:avLst/>
              </a:prstGeom>
              <a:blipFill>
                <a:blip r:embed="rId7"/>
                <a:stretch>
                  <a:fillRect l="-917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22">
                <a:extLst>
                  <a:ext uri="{FF2B5EF4-FFF2-40B4-BE49-F238E27FC236}">
                    <a16:creationId xmlns:a16="http://schemas.microsoft.com/office/drawing/2014/main" id="{0EC27F6A-DC76-4D74-9034-A01DC1D804FC}"/>
                  </a:ext>
                </a:extLst>
              </p:cNvPr>
              <p:cNvSpPr txBox="1"/>
              <p:nvPr/>
            </p:nvSpPr>
            <p:spPr>
              <a:xfrm>
                <a:off x="3518590" y="5364330"/>
                <a:ext cx="486075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US" altLang="zh-TW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altLang="zh-TW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kumimoji="0" lang="en-US" altLang="zh-TW" sz="24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0" lang="en-US" altLang="zh-TW" sz="24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kumimoji="0" lang="en-US" altLang="zh-TW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kumimoji="0" lang="en-US" altLang="zh-TW" sz="24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US" altLang="zh-TW" sz="24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TW" sz="24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𝑐𝑝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US" altLang="zh-TW" sz="2400" b="0" i="1" u="none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TW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" name="文字方塊 22">
                <a:extLst>
                  <a:ext uri="{FF2B5EF4-FFF2-40B4-BE49-F238E27FC236}">
                    <a16:creationId xmlns:a16="http://schemas.microsoft.com/office/drawing/2014/main" id="{0EC27F6A-DC76-4D74-9034-A01DC1D80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590" y="5364330"/>
                <a:ext cx="4860754" cy="1038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F7231689-B9CE-43D3-94EC-F21AFA75FFE3}"/>
              </a:ext>
            </a:extLst>
          </p:cNvPr>
          <p:cNvSpPr/>
          <p:nvPr/>
        </p:nvSpPr>
        <p:spPr>
          <a:xfrm>
            <a:off x="6359022" y="4079927"/>
            <a:ext cx="1813958" cy="138499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kern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梯度下降</a:t>
            </a:r>
            <a:endParaRPr lang="en-US" altLang="zh-CN" sz="2800" b="1" kern="0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/>
            </a:pPr>
            <a:r>
              <a:rPr lang="en-US" altLang="zh-TW" sz="2800" b="1" kern="0" dirty="0">
                <a:solidFill>
                  <a:prstClr val="white"/>
                </a:solidFill>
                <a:latin typeface="新細明體" panose="02020500000000000000" pitchFamily="18" charset="-120"/>
              </a:rPr>
              <a:t>Gradient descent</a:t>
            </a:r>
            <a:endParaRPr lang="zh-TW" altLang="en-US" sz="2800" b="1" kern="0" dirty="0">
              <a:solidFill>
                <a:prstClr val="white"/>
              </a:solidFill>
              <a:latin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4">
                <a:extLst>
                  <a:ext uri="{FF2B5EF4-FFF2-40B4-BE49-F238E27FC236}">
                    <a16:creationId xmlns:a16="http://schemas.microsoft.com/office/drawing/2014/main" id="{CA928B39-E290-47A3-9FA4-B0338DAEB4AA}"/>
                  </a:ext>
                </a:extLst>
              </p:cNvPr>
              <p:cNvSpPr txBox="1"/>
              <p:nvPr/>
            </p:nvSpPr>
            <p:spPr>
              <a:xfrm>
                <a:off x="4122158" y="1460473"/>
                <a:ext cx="3917708" cy="1499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TW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TW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kumimoji="0" lang="en-US" altLang="zh-TW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kumimoji="0" lang="en-US" altLang="zh-TW" sz="2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kumimoji="0" lang="en-US" altLang="zh-TW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kumimoji="0" lang="en-US" altLang="zh-TW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0" lang="en-US" altLang="zh-TW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kumimoji="0" lang="en-US" altLang="zh-TW" sz="2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zh-TW" sz="24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" name="文字方塊 24">
                <a:extLst>
                  <a:ext uri="{FF2B5EF4-FFF2-40B4-BE49-F238E27FC236}">
                    <a16:creationId xmlns:a16="http://schemas.microsoft.com/office/drawing/2014/main" id="{CA928B39-E290-47A3-9FA4-B0338DAE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58" y="1460473"/>
                <a:ext cx="3917708" cy="1499962"/>
              </a:xfrm>
              <a:prstGeom prst="rect">
                <a:avLst/>
              </a:prstGeom>
              <a:blipFill>
                <a:blip r:embed="rId9"/>
                <a:stretch>
                  <a:fillRect l="-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92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7" grpId="0" animBg="1"/>
      <p:bldP spid="18" grpId="0"/>
      <p:bldP spid="19" grpId="0"/>
      <p:bldP spid="20" grpId="0"/>
      <p:bldP spid="21" grpId="0" animBg="1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6434210-E540-4A94-8AC7-782E83A1532F}"/>
              </a:ext>
            </a:extLst>
          </p:cNvPr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A97005-BDB6-467C-B2F6-AA58285A28FB}"/>
              </a:ext>
            </a:extLst>
          </p:cNvPr>
          <p:cNvSpPr/>
          <p:nvPr/>
        </p:nvSpPr>
        <p:spPr>
          <a:xfrm>
            <a:off x="0" y="167072"/>
            <a:ext cx="314389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线性回归</a:t>
            </a:r>
            <a:endParaRPr lang="zh-CN" altLang="en-US" sz="3600" b="1" dirty="0">
              <a:solidFill>
                <a:srgbClr val="01988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02F44238-A2FC-4A1D-A916-7B37A6AA0E10}"/>
              </a:ext>
            </a:extLst>
          </p:cNvPr>
          <p:cNvSpPr txBox="1">
            <a:spLocks/>
          </p:cNvSpPr>
          <p:nvPr/>
        </p:nvSpPr>
        <p:spPr>
          <a:xfrm>
            <a:off x="553814" y="173729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考虑一个参数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 loss function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Math" panose="02040503050406030204" pitchFamily="18" charset="0"/>
                <a:ea typeface="新細明體" panose="02020500000000000000" pitchFamily="18" charset="-120"/>
                <a:cs typeface="+mn-cs"/>
              </a:rPr>
              <a:t>𝐿(𝑤)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 :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8" name="直線單箭頭接點 4">
            <a:extLst>
              <a:ext uri="{FF2B5EF4-FFF2-40B4-BE49-F238E27FC236}">
                <a16:creationId xmlns:a16="http://schemas.microsoft.com/office/drawing/2014/main" id="{84071A85-DACD-49C2-8DE0-6E2E4B06CE73}"/>
              </a:ext>
            </a:extLst>
          </p:cNvPr>
          <p:cNvCxnSpPr/>
          <p:nvPr/>
        </p:nvCxnSpPr>
        <p:spPr>
          <a:xfrm>
            <a:off x="452016" y="5910834"/>
            <a:ext cx="828110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29" name="Object 12">
            <a:extLst>
              <a:ext uri="{FF2B5EF4-FFF2-40B4-BE49-F238E27FC236}">
                <a16:creationId xmlns:a16="http://schemas.microsoft.com/office/drawing/2014/main" id="{816F8DFC-4265-4862-B31F-67E3D0594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257141"/>
              </p:ext>
            </p:extLst>
          </p:nvPr>
        </p:nvGraphicFramePr>
        <p:xfrm>
          <a:off x="8215546" y="5943692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5" name="方程式" r:id="rId3" imgW="152280" imgH="139680" progId="Equation.3">
                  <p:embed/>
                </p:oleObj>
              </mc:Choice>
              <mc:Fallback>
                <p:oleObj name="方程式" r:id="rId3" imgW="152280" imgH="139680" progId="Equation.3">
                  <p:embed/>
                  <p:pic>
                    <p:nvPicPr>
                      <p:cNvPr id="7" name="Object 12">
                        <a:extLst>
                          <a:ext uri="{FF2B5EF4-FFF2-40B4-BE49-F238E27FC236}">
                            <a16:creationId xmlns:a16="http://schemas.microsoft.com/office/drawing/2014/main" id="{68507D1A-2A2C-48F7-9558-65105CF42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546" y="5943692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6">
            <a:extLst>
              <a:ext uri="{FF2B5EF4-FFF2-40B4-BE49-F238E27FC236}">
                <a16:creationId xmlns:a16="http://schemas.microsoft.com/office/drawing/2014/main" id="{A46BCD76-3DC2-4F9E-A351-385D3FF21595}"/>
              </a:ext>
            </a:extLst>
          </p:cNvPr>
          <p:cNvCxnSpPr/>
          <p:nvPr/>
        </p:nvCxnSpPr>
        <p:spPr>
          <a:xfrm flipV="1">
            <a:off x="1265071" y="2357198"/>
            <a:ext cx="0" cy="3877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手繪多邊形 54">
            <a:extLst>
              <a:ext uri="{FF2B5EF4-FFF2-40B4-BE49-F238E27FC236}">
                <a16:creationId xmlns:a16="http://schemas.microsoft.com/office/drawing/2014/main" id="{482F5AFC-59FE-49AA-9092-F6C29A985021}"/>
              </a:ext>
            </a:extLst>
          </p:cNvPr>
          <p:cNvSpPr/>
          <p:nvPr/>
        </p:nvSpPr>
        <p:spPr>
          <a:xfrm>
            <a:off x="919694" y="2268143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2" name="手繪多邊形 59">
            <a:extLst>
              <a:ext uri="{FF2B5EF4-FFF2-40B4-BE49-F238E27FC236}">
                <a16:creationId xmlns:a16="http://schemas.microsoft.com/office/drawing/2014/main" id="{EE0FE6E1-A062-4D45-91DB-0473FCE2FB0D}"/>
              </a:ext>
            </a:extLst>
          </p:cNvPr>
          <p:cNvSpPr/>
          <p:nvPr/>
        </p:nvSpPr>
        <p:spPr>
          <a:xfrm flipH="1">
            <a:off x="7586653" y="2271824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C0BAEBD-AE5E-45B5-A1DC-B46D331C8EA4}"/>
                  </a:ext>
                </a:extLst>
              </p:cNvPr>
              <p:cNvSpPr/>
              <p:nvPr/>
            </p:nvSpPr>
            <p:spPr>
              <a:xfrm>
                <a:off x="6173495" y="1267757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C0BAEBD-AE5E-45B5-A1DC-B46D331C8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495" y="1267757"/>
                <a:ext cx="2809615" cy="572849"/>
              </a:xfrm>
              <a:prstGeom prst="rect">
                <a:avLst/>
              </a:prstGeom>
              <a:blipFill>
                <a:blip r:embed="rId5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10">
            <a:extLst>
              <a:ext uri="{FF2B5EF4-FFF2-40B4-BE49-F238E27FC236}">
                <a16:creationId xmlns:a16="http://schemas.microsoft.com/office/drawing/2014/main" id="{CF4F6527-3AED-4D57-8DBD-E9B6C73F7A64}"/>
              </a:ext>
            </a:extLst>
          </p:cNvPr>
          <p:cNvSpPr txBox="1"/>
          <p:nvPr/>
        </p:nvSpPr>
        <p:spPr>
          <a:xfrm>
            <a:off x="1998859" y="2277890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(Randomly) Pick an initial value 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橢圓 11">
            <a:extLst>
              <a:ext uri="{FF2B5EF4-FFF2-40B4-BE49-F238E27FC236}">
                <a16:creationId xmlns:a16="http://schemas.microsoft.com/office/drawing/2014/main" id="{DDA3F2DF-431E-4251-BAAF-0B07CD4CAD23}"/>
              </a:ext>
            </a:extLst>
          </p:cNvPr>
          <p:cNvSpPr/>
          <p:nvPr/>
        </p:nvSpPr>
        <p:spPr>
          <a:xfrm>
            <a:off x="1819806" y="5751893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36" name="直線接點 12">
            <a:extLst>
              <a:ext uri="{FF2B5EF4-FFF2-40B4-BE49-F238E27FC236}">
                <a16:creationId xmlns:a16="http://schemas.microsoft.com/office/drawing/2014/main" id="{0CBC506A-0EEF-45A7-8711-E908A5450DB3}"/>
              </a:ext>
            </a:extLst>
          </p:cNvPr>
          <p:cNvCxnSpPr/>
          <p:nvPr/>
        </p:nvCxnSpPr>
        <p:spPr>
          <a:xfrm>
            <a:off x="1896630" y="4366743"/>
            <a:ext cx="0" cy="147187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3">
                <a:extLst>
                  <a:ext uri="{FF2B5EF4-FFF2-40B4-BE49-F238E27FC236}">
                    <a16:creationId xmlns:a16="http://schemas.microsoft.com/office/drawing/2014/main" id="{2209855F-B1AE-4DD1-982A-0AA0A7A89E3B}"/>
                  </a:ext>
                </a:extLst>
              </p:cNvPr>
              <p:cNvSpPr txBox="1"/>
              <p:nvPr/>
            </p:nvSpPr>
            <p:spPr>
              <a:xfrm>
                <a:off x="2011605" y="2712047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7" name="文字方塊 13">
                <a:extLst>
                  <a:ext uri="{FF2B5EF4-FFF2-40B4-BE49-F238E27FC236}">
                    <a16:creationId xmlns:a16="http://schemas.microsoft.com/office/drawing/2014/main" id="{2209855F-B1AE-4DD1-982A-0AA0A7A89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05" y="2712047"/>
                <a:ext cx="4406380" cy="624273"/>
              </a:xfrm>
              <a:prstGeom prst="rect">
                <a:avLst/>
              </a:prstGeom>
              <a:blipFill>
                <a:blip r:embed="rId6"/>
                <a:stretch>
                  <a:fillRect l="-1936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6277B032-34FB-45EB-8309-15B8EF9BD9F0}"/>
              </a:ext>
            </a:extLst>
          </p:cNvPr>
          <p:cNvSpPr/>
          <p:nvPr/>
        </p:nvSpPr>
        <p:spPr>
          <a:xfrm>
            <a:off x="1661468" y="5890827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9" name="直線接點 15">
            <a:extLst>
              <a:ext uri="{FF2B5EF4-FFF2-40B4-BE49-F238E27FC236}">
                <a16:creationId xmlns:a16="http://schemas.microsoft.com/office/drawing/2014/main" id="{F769FFC9-C300-4683-B009-4BEBC6B33739}"/>
              </a:ext>
            </a:extLst>
          </p:cNvPr>
          <p:cNvCxnSpPr/>
          <p:nvPr/>
        </p:nvCxnSpPr>
        <p:spPr>
          <a:xfrm>
            <a:off x="1197133" y="3736592"/>
            <a:ext cx="1591247" cy="1508056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cxnSp>
        <p:nvCxnSpPr>
          <p:cNvPr id="40" name="直線單箭頭接點 16">
            <a:extLst>
              <a:ext uri="{FF2B5EF4-FFF2-40B4-BE49-F238E27FC236}">
                <a16:creationId xmlns:a16="http://schemas.microsoft.com/office/drawing/2014/main" id="{2DC621F5-AC96-4EFB-A185-B72CB3CD7B5F}"/>
              </a:ext>
            </a:extLst>
          </p:cNvPr>
          <p:cNvCxnSpPr/>
          <p:nvPr/>
        </p:nvCxnSpPr>
        <p:spPr>
          <a:xfrm flipH="1">
            <a:off x="1915706" y="3266332"/>
            <a:ext cx="1328230" cy="1100411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文字方塊 17">
            <a:extLst>
              <a:ext uri="{FF2B5EF4-FFF2-40B4-BE49-F238E27FC236}">
                <a16:creationId xmlns:a16="http://schemas.microsoft.com/office/drawing/2014/main" id="{EF2977FF-8E97-44D2-BB5C-3F8B50B98865}"/>
              </a:ext>
            </a:extLst>
          </p:cNvPr>
          <p:cNvSpPr txBox="1"/>
          <p:nvPr/>
        </p:nvSpPr>
        <p:spPr>
          <a:xfrm>
            <a:off x="4424322" y="3964634"/>
            <a:ext cx="1633045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正值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2" name="文字方塊 18">
            <a:extLst>
              <a:ext uri="{FF2B5EF4-FFF2-40B4-BE49-F238E27FC236}">
                <a16:creationId xmlns:a16="http://schemas.microsoft.com/office/drawing/2014/main" id="{7A50FDE2-6772-4559-B6F4-6EFDEF9D8FF8}"/>
              </a:ext>
            </a:extLst>
          </p:cNvPr>
          <p:cNvSpPr txBox="1"/>
          <p:nvPr/>
        </p:nvSpPr>
        <p:spPr>
          <a:xfrm>
            <a:off x="4430161" y="3348270"/>
            <a:ext cx="1633045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负值</a:t>
            </a:r>
            <a:endParaRPr lang="zh-TW" altLang="en-US" sz="2400" b="1" kern="0" dirty="0">
              <a:solidFill>
                <a:prstClr val="white"/>
              </a:solidFill>
              <a:latin typeface="新細明體" panose="02020500000000000000" pitchFamily="18" charset="-120"/>
            </a:endParaRPr>
          </a:p>
        </p:txBody>
      </p:sp>
      <p:sp>
        <p:nvSpPr>
          <p:cNvPr id="43" name="向右箭號 3">
            <a:extLst>
              <a:ext uri="{FF2B5EF4-FFF2-40B4-BE49-F238E27FC236}">
                <a16:creationId xmlns:a16="http://schemas.microsoft.com/office/drawing/2014/main" id="{DB61C158-AF1C-47EA-99DA-341962196F4A}"/>
              </a:ext>
            </a:extLst>
          </p:cNvPr>
          <p:cNvSpPr/>
          <p:nvPr/>
        </p:nvSpPr>
        <p:spPr>
          <a:xfrm>
            <a:off x="6173495" y="4001853"/>
            <a:ext cx="657843" cy="4244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4" name="向右箭號 22">
            <a:extLst>
              <a:ext uri="{FF2B5EF4-FFF2-40B4-BE49-F238E27FC236}">
                <a16:creationId xmlns:a16="http://schemas.microsoft.com/office/drawing/2014/main" id="{B963F097-0417-45A0-9376-0412E4AE8773}"/>
              </a:ext>
            </a:extLst>
          </p:cNvPr>
          <p:cNvSpPr/>
          <p:nvPr/>
        </p:nvSpPr>
        <p:spPr>
          <a:xfrm>
            <a:off x="6183706" y="3353307"/>
            <a:ext cx="657843" cy="4244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5" name="文字方塊 21">
            <a:extLst>
              <a:ext uri="{FF2B5EF4-FFF2-40B4-BE49-F238E27FC236}">
                <a16:creationId xmlns:a16="http://schemas.microsoft.com/office/drawing/2014/main" id="{D54FC623-8424-4958-8079-501AEAF859EE}"/>
              </a:ext>
            </a:extLst>
          </p:cNvPr>
          <p:cNvSpPr txBox="1"/>
          <p:nvPr/>
        </p:nvSpPr>
        <p:spPr>
          <a:xfrm>
            <a:off x="6967562" y="3952452"/>
            <a:ext cx="1633045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Decrease w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6" name="文字方塊 22">
            <a:extLst>
              <a:ext uri="{FF2B5EF4-FFF2-40B4-BE49-F238E27FC236}">
                <a16:creationId xmlns:a16="http://schemas.microsoft.com/office/drawing/2014/main" id="{AA357C3E-AD7B-44BD-8C92-C620A1FBBC48}"/>
              </a:ext>
            </a:extLst>
          </p:cNvPr>
          <p:cNvSpPr txBox="1"/>
          <p:nvPr/>
        </p:nvSpPr>
        <p:spPr>
          <a:xfrm>
            <a:off x="6967562" y="3334410"/>
            <a:ext cx="1633045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Increase w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47" name="直線接點 15">
            <a:extLst>
              <a:ext uri="{FF2B5EF4-FFF2-40B4-BE49-F238E27FC236}">
                <a16:creationId xmlns:a16="http://schemas.microsoft.com/office/drawing/2014/main" id="{A39D7ADE-7E6E-4A28-A208-887C40E5DC49}"/>
              </a:ext>
            </a:extLst>
          </p:cNvPr>
          <p:cNvCxnSpPr>
            <a:cxnSpLocks/>
          </p:cNvCxnSpPr>
          <p:nvPr/>
        </p:nvCxnSpPr>
        <p:spPr>
          <a:xfrm flipH="1">
            <a:off x="6057368" y="4957149"/>
            <a:ext cx="360617" cy="953685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8465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/>
      <p:bldP spid="35" grpId="0" animBg="1"/>
      <p:bldP spid="37" grpId="0"/>
      <p:bldP spid="38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6434210-E540-4A94-8AC7-782E83A1532F}"/>
              </a:ext>
            </a:extLst>
          </p:cNvPr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A97005-BDB6-467C-B2F6-AA58285A28FB}"/>
              </a:ext>
            </a:extLst>
          </p:cNvPr>
          <p:cNvSpPr/>
          <p:nvPr/>
        </p:nvSpPr>
        <p:spPr>
          <a:xfrm>
            <a:off x="0" y="167072"/>
            <a:ext cx="314389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线性回归</a:t>
            </a:r>
            <a:endParaRPr lang="zh-CN" altLang="en-US" sz="3600" b="1" dirty="0">
              <a:solidFill>
                <a:srgbClr val="01988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25AE473-BA0B-4207-8643-B0415DEA4332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考虑一个参数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 loss function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Math" panose="02040503050406030204" pitchFamily="18" charset="0"/>
                <a:ea typeface="新細明體" panose="02020500000000000000" pitchFamily="18" charset="-120"/>
                <a:cs typeface="+mn-cs"/>
              </a:rPr>
              <a:t>𝐿(𝑤)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 :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4">
            <a:extLst>
              <a:ext uri="{FF2B5EF4-FFF2-40B4-BE49-F238E27FC236}">
                <a16:creationId xmlns:a16="http://schemas.microsoft.com/office/drawing/2014/main" id="{6BF4BFD5-C385-483A-B7CD-21ACAB198B15}"/>
              </a:ext>
            </a:extLst>
          </p:cNvPr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7E5D1B56-3D83-4455-9950-D832AF5337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90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9" name="方程式" r:id="rId3" imgW="152280" imgH="139680" progId="Equation.3">
                  <p:embed/>
                </p:oleObj>
              </mc:Choice>
              <mc:Fallback>
                <p:oleObj name="方程式" r:id="rId3" imgW="152280" imgH="139680" progId="Equation.3">
                  <p:embed/>
                  <p:pic>
                    <p:nvPicPr>
                      <p:cNvPr id="6" name="Object 12">
                        <a:extLst>
                          <a:ext uri="{FF2B5EF4-FFF2-40B4-BE49-F238E27FC236}">
                            <a16:creationId xmlns:a16="http://schemas.microsoft.com/office/drawing/2014/main" id="{E1DB5B70-6B84-48F0-BFD9-FA38119AA8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6">
            <a:extLst>
              <a:ext uri="{FF2B5EF4-FFF2-40B4-BE49-F238E27FC236}">
                <a16:creationId xmlns:a16="http://schemas.microsoft.com/office/drawing/2014/main" id="{BFD56B42-70B9-474F-AF98-D7914C794D3B}"/>
              </a:ext>
            </a:extLst>
          </p:cNvPr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手繪多邊形 54">
            <a:extLst>
              <a:ext uri="{FF2B5EF4-FFF2-40B4-BE49-F238E27FC236}">
                <a16:creationId xmlns:a16="http://schemas.microsoft.com/office/drawing/2014/main" id="{28F5C921-E005-4113-A817-626D61F70BC7}"/>
              </a:ext>
            </a:extLst>
          </p:cNvPr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手繪多邊形 59">
            <a:extLst>
              <a:ext uri="{FF2B5EF4-FFF2-40B4-BE49-F238E27FC236}">
                <a16:creationId xmlns:a16="http://schemas.microsoft.com/office/drawing/2014/main" id="{EE6B25DC-40D2-4430-B2FE-33297DD36EA3}"/>
              </a:ext>
            </a:extLst>
          </p:cNvPr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670AE906-CB5B-4238-9DDC-F3F69228C37C}"/>
              </a:ext>
            </a:extLst>
          </p:cNvPr>
          <p:cNvSpPr txBox="1"/>
          <p:nvPr/>
        </p:nvSpPr>
        <p:spPr>
          <a:xfrm>
            <a:off x="2073695" y="2366222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(Randomly) Pick an initial value 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D0D16E38-787C-420B-A9B2-8C0172E5804B}"/>
              </a:ext>
            </a:extLst>
          </p:cNvPr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4" name="直線接點 12">
            <a:extLst>
              <a:ext uri="{FF2B5EF4-FFF2-40B4-BE49-F238E27FC236}">
                <a16:creationId xmlns:a16="http://schemas.microsoft.com/office/drawing/2014/main" id="{8024A72F-0C91-430A-8388-B9FAC9498ABF}"/>
              </a:ext>
            </a:extLst>
          </p:cNvPr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3">
                <a:extLst>
                  <a:ext uri="{FF2B5EF4-FFF2-40B4-BE49-F238E27FC236}">
                    <a16:creationId xmlns:a16="http://schemas.microsoft.com/office/drawing/2014/main" id="{F282E344-1F13-44E9-ACF9-D256C6C549C6}"/>
                  </a:ext>
                </a:extLst>
              </p:cNvPr>
              <p:cNvSpPr txBox="1"/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" name="文字方塊 13">
                <a:extLst>
                  <a:ext uri="{FF2B5EF4-FFF2-40B4-BE49-F238E27FC236}">
                    <a16:creationId xmlns:a16="http://schemas.microsoft.com/office/drawing/2014/main" id="{F282E344-1F13-44E9-ACF9-D256C6C5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blipFill>
                <a:blip r:embed="rId5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FA615517-BB69-4AB7-81B0-8A973EE0DA0A}"/>
              </a:ext>
            </a:extLst>
          </p:cNvPr>
          <p:cNvSpPr/>
          <p:nvPr/>
        </p:nvSpPr>
        <p:spPr>
          <a:xfrm>
            <a:off x="1736304" y="597915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7" name="直線接點 15">
            <a:extLst>
              <a:ext uri="{FF2B5EF4-FFF2-40B4-BE49-F238E27FC236}">
                <a16:creationId xmlns:a16="http://schemas.microsoft.com/office/drawing/2014/main" id="{4A78E075-0D7E-4711-9C8E-BC553685171B}"/>
              </a:ext>
            </a:extLst>
          </p:cNvPr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cxnSp>
        <p:nvCxnSpPr>
          <p:cNvPr id="18" name="直線單箭頭接點 16">
            <a:extLst>
              <a:ext uri="{FF2B5EF4-FFF2-40B4-BE49-F238E27FC236}">
                <a16:creationId xmlns:a16="http://schemas.microsoft.com/office/drawing/2014/main" id="{F80483AB-5CA1-48C7-9CCD-B3BCF21BAE14}"/>
              </a:ext>
            </a:extLst>
          </p:cNvPr>
          <p:cNvCxnSpPr/>
          <p:nvPr/>
        </p:nvCxnSpPr>
        <p:spPr>
          <a:xfrm flipH="1">
            <a:off x="1990542" y="3354664"/>
            <a:ext cx="1328230" cy="1100411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向右箭號 31">
            <a:extLst>
              <a:ext uri="{FF2B5EF4-FFF2-40B4-BE49-F238E27FC236}">
                <a16:creationId xmlns:a16="http://schemas.microsoft.com/office/drawing/2014/main" id="{8DCF8335-76EC-452D-B79F-2064704C90DA}"/>
              </a:ext>
            </a:extLst>
          </p:cNvPr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" name="橢圓 26">
            <a:extLst>
              <a:ext uri="{FF2B5EF4-FFF2-40B4-BE49-F238E27FC236}">
                <a16:creationId xmlns:a16="http://schemas.microsoft.com/office/drawing/2014/main" id="{3B836D46-0E8E-4058-8FC7-524D312DC498}"/>
              </a:ext>
            </a:extLst>
          </p:cNvPr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7">
                <a:extLst>
                  <a:ext uri="{FF2B5EF4-FFF2-40B4-BE49-F238E27FC236}">
                    <a16:creationId xmlns:a16="http://schemas.microsoft.com/office/drawing/2014/main" id="{1895BDD4-49EA-42B8-B586-77E1DB415158}"/>
                  </a:ext>
                </a:extLst>
              </p:cNvPr>
              <p:cNvSpPr txBox="1"/>
              <p:nvPr/>
            </p:nvSpPr>
            <p:spPr>
              <a:xfrm>
                <a:off x="2074707" y="6013892"/>
                <a:ext cx="2032157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zh-TW" alt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" name="文字方塊 27">
                <a:extLst>
                  <a:ext uri="{FF2B5EF4-FFF2-40B4-BE49-F238E27FC236}">
                    <a16:creationId xmlns:a16="http://schemas.microsoft.com/office/drawing/2014/main" id="{1895BDD4-49EA-42B8-B586-77E1DB415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707" y="6013892"/>
                <a:ext cx="2032157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8">
                <a:extLst>
                  <a:ext uri="{FF2B5EF4-FFF2-40B4-BE49-F238E27FC236}">
                    <a16:creationId xmlns:a16="http://schemas.microsoft.com/office/drawing/2014/main" id="{06631CD6-3EC5-427F-99E4-661AAB3A953A}"/>
                  </a:ext>
                </a:extLst>
              </p:cNvPr>
              <p:cNvSpPr txBox="1"/>
              <p:nvPr/>
            </p:nvSpPr>
            <p:spPr>
              <a:xfrm>
                <a:off x="5348694" y="2899587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zh-TW" alt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" name="文字方塊 28">
                <a:extLst>
                  <a:ext uri="{FF2B5EF4-FFF2-40B4-BE49-F238E27FC236}">
                    <a16:creationId xmlns:a16="http://schemas.microsoft.com/office/drawing/2014/main" id="{06631CD6-3EC5-427F-99E4-661AAB3A9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694" y="2899587"/>
                <a:ext cx="3322139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9">
            <a:extLst>
              <a:ext uri="{FF2B5EF4-FFF2-40B4-BE49-F238E27FC236}">
                <a16:creationId xmlns:a16="http://schemas.microsoft.com/office/drawing/2014/main" id="{AFA328BB-23EF-4980-9FC2-CFEAAAAE55B9}"/>
              </a:ext>
            </a:extLst>
          </p:cNvPr>
          <p:cNvSpPr txBox="1"/>
          <p:nvPr/>
        </p:nvSpPr>
        <p:spPr>
          <a:xfrm>
            <a:off x="4065080" y="5566010"/>
            <a:ext cx="2377921" cy="954107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η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学习率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“</a:t>
            </a:r>
            <a:r>
              <a:rPr kumimoji="0" lang="en-US" altLang="zh-TW" sz="28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learning rate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”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6909086-C282-4A32-B361-282B4B40A014}"/>
                  </a:ext>
                </a:extLst>
              </p:cNvPr>
              <p:cNvSpPr/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6909086-C282-4A32-B361-282B4B40A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  <a:blipFill>
                <a:blip r:embed="rId8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74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6434210-E540-4A94-8AC7-782E83A1532F}"/>
              </a:ext>
            </a:extLst>
          </p:cNvPr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A97005-BDB6-467C-B2F6-AA58285A28FB}"/>
              </a:ext>
            </a:extLst>
          </p:cNvPr>
          <p:cNvSpPr/>
          <p:nvPr/>
        </p:nvSpPr>
        <p:spPr>
          <a:xfrm>
            <a:off x="0" y="167072"/>
            <a:ext cx="314389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线性回归</a:t>
            </a:r>
            <a:endParaRPr lang="zh-CN" altLang="en-US" sz="3600" b="1" dirty="0">
              <a:solidFill>
                <a:srgbClr val="01988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5" name="直線接點 31">
            <a:extLst>
              <a:ext uri="{FF2B5EF4-FFF2-40B4-BE49-F238E27FC236}">
                <a16:creationId xmlns:a16="http://schemas.microsoft.com/office/drawing/2014/main" id="{06D27548-6F55-4244-87B9-DBD36BA21C3D}"/>
              </a:ext>
            </a:extLst>
          </p:cNvPr>
          <p:cNvCxnSpPr/>
          <p:nvPr/>
        </p:nvCxnSpPr>
        <p:spPr>
          <a:xfrm>
            <a:off x="3634740" y="4977402"/>
            <a:ext cx="0" cy="97666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cxnSp>
        <p:nvCxnSpPr>
          <p:cNvPr id="7" name="直線接點 34">
            <a:extLst>
              <a:ext uri="{FF2B5EF4-FFF2-40B4-BE49-F238E27FC236}">
                <a16:creationId xmlns:a16="http://schemas.microsoft.com/office/drawing/2014/main" id="{4F7AA185-9159-4D9E-BB82-F6E934826D43}"/>
              </a:ext>
            </a:extLst>
          </p:cNvPr>
          <p:cNvCxnSpPr/>
          <p:nvPr/>
        </p:nvCxnSpPr>
        <p:spPr>
          <a:xfrm>
            <a:off x="4449136" y="5020297"/>
            <a:ext cx="0" cy="97666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63642641-B156-4E50-8479-6B67FD4B5A69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考虑一个参数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 loss function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 Math" panose="02040503050406030204" pitchFamily="18" charset="0"/>
                <a:ea typeface="新細明體" panose="02020500000000000000" pitchFamily="18" charset="-120"/>
                <a:cs typeface="+mn-cs"/>
              </a:rPr>
              <a:t>𝐿(𝑤)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  <a:cs typeface="+mn-cs"/>
              </a:rPr>
              <a:t> :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 panose="020B0602020104020603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" name="直線單箭頭接點 4">
            <a:extLst>
              <a:ext uri="{FF2B5EF4-FFF2-40B4-BE49-F238E27FC236}">
                <a16:creationId xmlns:a16="http://schemas.microsoft.com/office/drawing/2014/main" id="{C4855D57-C5A2-4323-A272-102B3D17A412}"/>
              </a:ext>
            </a:extLst>
          </p:cNvPr>
          <p:cNvCxnSpPr/>
          <p:nvPr/>
        </p:nvCxnSpPr>
        <p:spPr>
          <a:xfrm>
            <a:off x="526852" y="5999166"/>
            <a:ext cx="828110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AAAC0331-89FB-4BD5-88B2-68D1092AE0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90382" y="6032024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方程式" r:id="rId3" imgW="152280" imgH="139680" progId="Equation.3">
                  <p:embed/>
                </p:oleObj>
              </mc:Choice>
              <mc:Fallback>
                <p:oleObj name="方程式" r:id="rId3" imgW="152280" imgH="139680" progId="Equation.3">
                  <p:embed/>
                  <p:pic>
                    <p:nvPicPr>
                      <p:cNvPr id="9" name="Object 12">
                        <a:extLst>
                          <a:ext uri="{FF2B5EF4-FFF2-40B4-BE49-F238E27FC236}">
                            <a16:creationId xmlns:a16="http://schemas.microsoft.com/office/drawing/2014/main" id="{294E4BFA-91F9-4C10-B624-F1E30E31C8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032024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6">
            <a:extLst>
              <a:ext uri="{FF2B5EF4-FFF2-40B4-BE49-F238E27FC236}">
                <a16:creationId xmlns:a16="http://schemas.microsoft.com/office/drawing/2014/main" id="{04A9BAE1-4A94-4332-B8D6-6314987352E8}"/>
              </a:ext>
            </a:extLst>
          </p:cNvPr>
          <p:cNvCxnSpPr/>
          <p:nvPr/>
        </p:nvCxnSpPr>
        <p:spPr>
          <a:xfrm flipV="1">
            <a:off x="1339907" y="2445530"/>
            <a:ext cx="0" cy="3877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手繪多邊形 54">
            <a:extLst>
              <a:ext uri="{FF2B5EF4-FFF2-40B4-BE49-F238E27FC236}">
                <a16:creationId xmlns:a16="http://schemas.microsoft.com/office/drawing/2014/main" id="{AE85D841-015E-4FDB-BC10-B43C29A82B22}"/>
              </a:ext>
            </a:extLst>
          </p:cNvPr>
          <p:cNvSpPr/>
          <p:nvPr/>
        </p:nvSpPr>
        <p:spPr>
          <a:xfrm>
            <a:off x="994530" y="2356475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手繪多邊形 59">
            <a:extLst>
              <a:ext uri="{FF2B5EF4-FFF2-40B4-BE49-F238E27FC236}">
                <a16:creationId xmlns:a16="http://schemas.microsoft.com/office/drawing/2014/main" id="{58869BFE-4AF0-4ECE-8038-DA877A7AECAC}"/>
              </a:ext>
            </a:extLst>
          </p:cNvPr>
          <p:cNvSpPr/>
          <p:nvPr/>
        </p:nvSpPr>
        <p:spPr>
          <a:xfrm flipH="1">
            <a:off x="7661489" y="2360156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4493507E-43C8-4A5F-9A87-3899F52F436B}"/>
              </a:ext>
            </a:extLst>
          </p:cNvPr>
          <p:cNvSpPr txBox="1"/>
          <p:nvPr/>
        </p:nvSpPr>
        <p:spPr>
          <a:xfrm>
            <a:off x="2073695" y="2366222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(Randomly) Pick an initial value 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zh-TW" altLang="en-US" sz="2400" b="0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橢圓 11">
            <a:extLst>
              <a:ext uri="{FF2B5EF4-FFF2-40B4-BE49-F238E27FC236}">
                <a16:creationId xmlns:a16="http://schemas.microsoft.com/office/drawing/2014/main" id="{ECF6326C-8749-4381-8B44-746E52EC360F}"/>
              </a:ext>
            </a:extLst>
          </p:cNvPr>
          <p:cNvSpPr/>
          <p:nvPr/>
        </p:nvSpPr>
        <p:spPr>
          <a:xfrm>
            <a:off x="1894642" y="5840225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6" name="直線接點 12">
            <a:extLst>
              <a:ext uri="{FF2B5EF4-FFF2-40B4-BE49-F238E27FC236}">
                <a16:creationId xmlns:a16="http://schemas.microsoft.com/office/drawing/2014/main" id="{4A9EAF7E-2B31-408F-8280-E53E4759B20B}"/>
              </a:ext>
            </a:extLst>
          </p:cNvPr>
          <p:cNvCxnSpPr/>
          <p:nvPr/>
        </p:nvCxnSpPr>
        <p:spPr>
          <a:xfrm>
            <a:off x="1971466" y="4455075"/>
            <a:ext cx="0" cy="147187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CF976478-3328-481E-81B6-DE54CEAE950D}"/>
                  </a:ext>
                </a:extLst>
              </p:cNvPr>
              <p:cNvSpPr txBox="1"/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13">
                <a:extLst>
                  <a:ext uri="{FF2B5EF4-FFF2-40B4-BE49-F238E27FC236}">
                    <a16:creationId xmlns:a16="http://schemas.microsoft.com/office/drawing/2014/main" id="{CF976478-3328-481E-81B6-DE54CEAE9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41" y="2800379"/>
                <a:ext cx="4406380" cy="624273"/>
              </a:xfrm>
              <a:prstGeom prst="rect">
                <a:avLst/>
              </a:prstGeom>
              <a:blipFill>
                <a:blip r:embed="rId5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94A19043-5D05-4EA9-8D0D-70FA388F60D6}"/>
              </a:ext>
            </a:extLst>
          </p:cNvPr>
          <p:cNvSpPr/>
          <p:nvPr/>
        </p:nvSpPr>
        <p:spPr>
          <a:xfrm>
            <a:off x="1736304" y="597915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9" name="直線接點 15">
            <a:extLst>
              <a:ext uri="{FF2B5EF4-FFF2-40B4-BE49-F238E27FC236}">
                <a16:creationId xmlns:a16="http://schemas.microsoft.com/office/drawing/2014/main" id="{F20A7395-5CA2-4B63-B77E-21711383AEA6}"/>
              </a:ext>
            </a:extLst>
          </p:cNvPr>
          <p:cNvCxnSpPr/>
          <p:nvPr/>
        </p:nvCxnSpPr>
        <p:spPr>
          <a:xfrm>
            <a:off x="1271969" y="3824924"/>
            <a:ext cx="1591247" cy="1508056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sp>
        <p:nvSpPr>
          <p:cNvPr id="20" name="向右箭號 31">
            <a:extLst>
              <a:ext uri="{FF2B5EF4-FFF2-40B4-BE49-F238E27FC236}">
                <a16:creationId xmlns:a16="http://schemas.microsoft.com/office/drawing/2014/main" id="{634F2EE7-B6E0-4C9D-AF1F-0BB263D0FAE6}"/>
              </a:ext>
            </a:extLst>
          </p:cNvPr>
          <p:cNvSpPr/>
          <p:nvPr/>
        </p:nvSpPr>
        <p:spPr>
          <a:xfrm>
            <a:off x="2163265" y="5859757"/>
            <a:ext cx="1331649" cy="20109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A2591BAC-4A99-493E-BE31-722ABA668D57}"/>
              </a:ext>
            </a:extLst>
          </p:cNvPr>
          <p:cNvSpPr/>
          <p:nvPr/>
        </p:nvSpPr>
        <p:spPr>
          <a:xfrm>
            <a:off x="3535534" y="5892002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8">
                <a:extLst>
                  <a:ext uri="{FF2B5EF4-FFF2-40B4-BE49-F238E27FC236}">
                    <a16:creationId xmlns:a16="http://schemas.microsoft.com/office/drawing/2014/main" id="{114D0047-C472-45EE-8192-E0A25ABD67D1}"/>
                  </a:ext>
                </a:extLst>
              </p:cNvPr>
              <p:cNvSpPr txBox="1"/>
              <p:nvPr/>
            </p:nvSpPr>
            <p:spPr>
              <a:xfrm>
                <a:off x="5334180" y="2870559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zh-TW" alt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" name="文字方塊 28">
                <a:extLst>
                  <a:ext uri="{FF2B5EF4-FFF2-40B4-BE49-F238E27FC236}">
                    <a16:creationId xmlns:a16="http://schemas.microsoft.com/office/drawing/2014/main" id="{114D0047-C472-45EE-8192-E0A25ABD6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180" y="2870559"/>
                <a:ext cx="3322139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30">
            <a:extLst>
              <a:ext uri="{FF2B5EF4-FFF2-40B4-BE49-F238E27FC236}">
                <a16:creationId xmlns:a16="http://schemas.microsoft.com/office/drawing/2014/main" id="{02E254BC-ADBA-47B6-9D59-B446A90C2181}"/>
              </a:ext>
            </a:extLst>
          </p:cNvPr>
          <p:cNvSpPr/>
          <p:nvPr/>
        </p:nvSpPr>
        <p:spPr>
          <a:xfrm>
            <a:off x="3535534" y="5877488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24" name="直線接點 32">
            <a:extLst>
              <a:ext uri="{FF2B5EF4-FFF2-40B4-BE49-F238E27FC236}">
                <a16:creationId xmlns:a16="http://schemas.microsoft.com/office/drawing/2014/main" id="{4C5BC086-A142-4568-A36A-819103D71994}"/>
              </a:ext>
            </a:extLst>
          </p:cNvPr>
          <p:cNvCxnSpPr/>
          <p:nvPr/>
        </p:nvCxnSpPr>
        <p:spPr>
          <a:xfrm>
            <a:off x="2940040" y="4973721"/>
            <a:ext cx="1298213" cy="202778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sp>
        <p:nvSpPr>
          <p:cNvPr id="25" name="橢圓 33">
            <a:extLst>
              <a:ext uri="{FF2B5EF4-FFF2-40B4-BE49-F238E27FC236}">
                <a16:creationId xmlns:a16="http://schemas.microsoft.com/office/drawing/2014/main" id="{F770C0CA-3E69-427F-8530-17D9549E65B6}"/>
              </a:ext>
            </a:extLst>
          </p:cNvPr>
          <p:cNvSpPr/>
          <p:nvPr/>
        </p:nvSpPr>
        <p:spPr>
          <a:xfrm>
            <a:off x="4349821" y="5858169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6" name="向右箭號 31">
            <a:extLst>
              <a:ext uri="{FF2B5EF4-FFF2-40B4-BE49-F238E27FC236}">
                <a16:creationId xmlns:a16="http://schemas.microsoft.com/office/drawing/2014/main" id="{8C2BAA42-1109-4DA2-B592-F097BC4423EE}"/>
              </a:ext>
            </a:extLst>
          </p:cNvPr>
          <p:cNvSpPr/>
          <p:nvPr/>
        </p:nvSpPr>
        <p:spPr>
          <a:xfrm>
            <a:off x="3734047" y="5885468"/>
            <a:ext cx="578067" cy="20109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38">
                <a:extLst>
                  <a:ext uri="{FF2B5EF4-FFF2-40B4-BE49-F238E27FC236}">
                    <a16:creationId xmlns:a16="http://schemas.microsoft.com/office/drawing/2014/main" id="{0C842622-CB9F-4248-8CAB-9A1963FE83DF}"/>
                  </a:ext>
                </a:extLst>
              </p:cNvPr>
              <p:cNvSpPr txBox="1"/>
              <p:nvPr/>
            </p:nvSpPr>
            <p:spPr>
              <a:xfrm>
                <a:off x="2079778" y="3592119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7" name="文字方塊 38">
                <a:extLst>
                  <a:ext uri="{FF2B5EF4-FFF2-40B4-BE49-F238E27FC236}">
                    <a16:creationId xmlns:a16="http://schemas.microsoft.com/office/drawing/2014/main" id="{0C842622-CB9F-4248-8CAB-9A1963FE8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778" y="3592119"/>
                <a:ext cx="4406380" cy="624273"/>
              </a:xfrm>
              <a:prstGeom prst="rect">
                <a:avLst/>
              </a:prstGeom>
              <a:blipFill>
                <a:blip r:embed="rId7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39">
                <a:extLst>
                  <a:ext uri="{FF2B5EF4-FFF2-40B4-BE49-F238E27FC236}">
                    <a16:creationId xmlns:a16="http://schemas.microsoft.com/office/drawing/2014/main" id="{93BA89FD-004A-4FE9-B50D-AB6B6A4B0E24}"/>
                  </a:ext>
                </a:extLst>
              </p:cNvPr>
              <p:cNvSpPr txBox="1"/>
              <p:nvPr/>
            </p:nvSpPr>
            <p:spPr>
              <a:xfrm>
                <a:off x="5315677" y="3690958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zh-TW" alt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8" name="文字方塊 39">
                <a:extLst>
                  <a:ext uri="{FF2B5EF4-FFF2-40B4-BE49-F238E27FC236}">
                    <a16:creationId xmlns:a16="http://schemas.microsoft.com/office/drawing/2014/main" id="{93BA89FD-004A-4FE9-B50D-AB6B6A4B0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77" y="3690958"/>
                <a:ext cx="3322139" cy="793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1">
            <a:extLst>
              <a:ext uri="{FF2B5EF4-FFF2-40B4-BE49-F238E27FC236}">
                <a16:creationId xmlns:a16="http://schemas.microsoft.com/office/drawing/2014/main" id="{0B73413F-2DA8-46C4-AEE3-77C7ADD0B157}"/>
              </a:ext>
            </a:extLst>
          </p:cNvPr>
          <p:cNvSpPr txBox="1"/>
          <p:nvPr/>
        </p:nvSpPr>
        <p:spPr>
          <a:xfrm>
            <a:off x="2945325" y="4284519"/>
            <a:ext cx="277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…… Many iteration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30" name="橢圓 40">
            <a:extLst>
              <a:ext uri="{FF2B5EF4-FFF2-40B4-BE49-F238E27FC236}">
                <a16:creationId xmlns:a16="http://schemas.microsoft.com/office/drawing/2014/main" id="{60E9D2FA-2775-4456-B6B2-E521E1A85883}"/>
              </a:ext>
            </a:extLst>
          </p:cNvPr>
          <p:cNvSpPr/>
          <p:nvPr/>
        </p:nvSpPr>
        <p:spPr>
          <a:xfrm>
            <a:off x="5838386" y="5877488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1" name="橢圓 41">
            <a:extLst>
              <a:ext uri="{FF2B5EF4-FFF2-40B4-BE49-F238E27FC236}">
                <a16:creationId xmlns:a16="http://schemas.microsoft.com/office/drawing/2014/main" id="{41C134D3-0E83-4D42-B1A4-F1F4FEAF1661}"/>
              </a:ext>
            </a:extLst>
          </p:cNvPr>
          <p:cNvSpPr/>
          <p:nvPr/>
        </p:nvSpPr>
        <p:spPr>
          <a:xfrm>
            <a:off x="7557378" y="5901064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32" name="直線接點 42">
            <a:extLst>
              <a:ext uri="{FF2B5EF4-FFF2-40B4-BE49-F238E27FC236}">
                <a16:creationId xmlns:a16="http://schemas.microsoft.com/office/drawing/2014/main" id="{26ADF83E-8AD2-4C15-96F3-AE2EFFA0B8A5}"/>
              </a:ext>
            </a:extLst>
          </p:cNvPr>
          <p:cNvCxnSpPr/>
          <p:nvPr/>
        </p:nvCxnSpPr>
        <p:spPr>
          <a:xfrm>
            <a:off x="7658976" y="6011478"/>
            <a:ext cx="0" cy="523521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sp>
        <p:nvSpPr>
          <p:cNvPr id="33" name="文字方塊 43007">
            <a:extLst>
              <a:ext uri="{FF2B5EF4-FFF2-40B4-BE49-F238E27FC236}">
                <a16:creationId xmlns:a16="http://schemas.microsoft.com/office/drawing/2014/main" id="{403F1D0A-ADBD-4B36-BB18-8426CB85380B}"/>
              </a:ext>
            </a:extLst>
          </p:cNvPr>
          <p:cNvSpPr txBox="1"/>
          <p:nvPr/>
        </p:nvSpPr>
        <p:spPr>
          <a:xfrm>
            <a:off x="5332699" y="4902744"/>
            <a:ext cx="1215924" cy="830997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Local minima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4" name="文字方塊 45">
            <a:extLst>
              <a:ext uri="{FF2B5EF4-FFF2-40B4-BE49-F238E27FC236}">
                <a16:creationId xmlns:a16="http://schemas.microsoft.com/office/drawing/2014/main" id="{FCA73F69-78A1-493B-99AC-CB9C74860E4B}"/>
              </a:ext>
            </a:extLst>
          </p:cNvPr>
          <p:cNvSpPr txBox="1"/>
          <p:nvPr/>
        </p:nvSpPr>
        <p:spPr>
          <a:xfrm>
            <a:off x="7034004" y="5029473"/>
            <a:ext cx="1284304" cy="830997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global minima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0572CA8-4320-4CBC-AA01-C8B3B7C9236D}"/>
              </a:ext>
            </a:extLst>
          </p:cNvPr>
          <p:cNvSpPr/>
          <p:nvPr/>
        </p:nvSpPr>
        <p:spPr>
          <a:xfrm>
            <a:off x="3396285" y="6019181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EDC3E37-5536-4459-8536-15FF9F7A35E0}"/>
              </a:ext>
            </a:extLst>
          </p:cNvPr>
          <p:cNvSpPr/>
          <p:nvPr/>
        </p:nvSpPr>
        <p:spPr>
          <a:xfrm>
            <a:off x="4188752" y="602543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012EEEB-8ECB-4C4A-9AFE-28E9D23625F4}"/>
              </a:ext>
            </a:extLst>
          </p:cNvPr>
          <p:cNvSpPr/>
          <p:nvPr/>
        </p:nvSpPr>
        <p:spPr>
          <a:xfrm>
            <a:off x="5738168" y="6034579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en-US" altLang="zh-TW" sz="2400" b="0" i="0" u="none" strike="noStrike" kern="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3A23529-A21B-4667-BED4-B8223B43FE86}"/>
                  </a:ext>
                </a:extLst>
              </p:cNvPr>
              <p:cNvSpPr/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B3A23529-A21B-4667-BED4-B8223B43F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31" y="1356089"/>
                <a:ext cx="2809615" cy="572849"/>
              </a:xfrm>
              <a:prstGeom prst="rect">
                <a:avLst/>
              </a:prstGeom>
              <a:blipFill>
                <a:blip r:embed="rId9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86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  <p:bldP spid="29" grpId="0"/>
      <p:bldP spid="30" grpId="0" animBg="1"/>
      <p:bldP spid="31" grpId="0" animBg="1"/>
      <p:bldP spid="33" grpId="0" animBg="1"/>
      <p:bldP spid="34" grpId="0" animBg="1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4827C7A7-BD9C-4C19-969D-DA8E4EC4F1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人工智能前沿技术</a:t>
            </a:r>
            <a:r>
              <a:rPr lang="en-US" altLang="zh-CN"/>
              <a:t>——</a:t>
            </a:r>
            <a:r>
              <a:rPr lang="zh-CN" altLang="en-US"/>
              <a:t>机器学习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19F7E8-7F7C-449B-AB3B-5879EC2A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循证医学</a:t>
            </a:r>
            <a:r>
              <a:rPr lang="en-US" altLang="zh-CN" dirty="0"/>
              <a:t>(evidence-based medicine)</a:t>
            </a:r>
          </a:p>
          <a:p>
            <a:pPr lvl="1">
              <a:buFont typeface="Arial" panose="020B0604020202020204" pitchFamily="34" charset="0"/>
              <a:buNone/>
              <a:defRPr/>
            </a:pPr>
            <a:r>
              <a:rPr lang="en-US" altLang="zh-CN" dirty="0"/>
              <a:t>    </a:t>
            </a:r>
            <a:r>
              <a:rPr lang="zh-CN" altLang="en-US" dirty="0">
                <a:latin typeface="+mn-ea"/>
                <a:ea typeface="+mn-ea"/>
              </a:rPr>
              <a:t>针对特定的临床问题，先要对相关研究报告进行详细评估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buFont typeface="Arial" panose="020B0604020202020204" pitchFamily="34" charset="0"/>
              <a:buNone/>
              <a:defRPr/>
            </a:pPr>
            <a:endParaRPr lang="en-US" altLang="zh-CN" dirty="0">
              <a:latin typeface="+mn-ea"/>
              <a:ea typeface="+mn-ea"/>
            </a:endParaRPr>
          </a:p>
          <a:p>
            <a:pPr lvl="1">
              <a:buFont typeface="Arial" panose="020B0604020202020204" pitchFamily="34" charset="0"/>
              <a:buNone/>
              <a:defRPr/>
            </a:pPr>
            <a:endParaRPr lang="en-US" altLang="zh-CN" dirty="0">
              <a:latin typeface="+mn-ea"/>
              <a:ea typeface="+mn-ea"/>
            </a:endParaRPr>
          </a:p>
          <a:p>
            <a:pPr lvl="1">
              <a:buFont typeface="Arial" panose="020B0604020202020204" pitchFamily="34" charset="0"/>
              <a:buNone/>
              <a:defRPr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FC93CD-A0F7-4A8C-B297-15F4FA912E52}"/>
              </a:ext>
            </a:extLst>
          </p:cNvPr>
          <p:cNvSpPr txBox="1"/>
          <p:nvPr/>
        </p:nvSpPr>
        <p:spPr>
          <a:xfrm>
            <a:off x="2135189" y="2921000"/>
            <a:ext cx="324167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在一项关于婴儿和儿童残疾的研究中，美国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Tufts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医学中心筛选了 </a:t>
            </a:r>
            <a:r>
              <a:rPr lang="en-US" altLang="zh-CN" sz="2000" dirty="0">
                <a:ea typeface="华文楷体" panose="02010600040101010101" pitchFamily="2" charset="-122"/>
              </a:rPr>
              <a:t>33,000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篇摘要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92F464-BD7F-4FC4-B82A-1EFAF2F38DA9}"/>
              </a:ext>
            </a:extLst>
          </p:cNvPr>
          <p:cNvSpPr txBox="1"/>
          <p:nvPr/>
        </p:nvSpPr>
        <p:spPr>
          <a:xfrm>
            <a:off x="2208213" y="4238625"/>
            <a:ext cx="316865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尽管专家效率很高，每篇摘要只需 </a:t>
            </a:r>
            <a:r>
              <a:rPr lang="en-US" altLang="zh-CN" sz="2000" dirty="0">
                <a:ea typeface="华文楷体" panose="02010600040101010101" pitchFamily="2" charset="-122"/>
              </a:rPr>
              <a:t>30s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，但该工作仍然花费了 </a:t>
            </a:r>
            <a:r>
              <a:rPr lang="en-US" altLang="zh-CN" sz="2000" dirty="0">
                <a:ea typeface="华文楷体" panose="02010600040101010101" pitchFamily="2" charset="-122"/>
              </a:rPr>
              <a:t>250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小时</a:t>
            </a:r>
          </a:p>
        </p:txBody>
      </p:sp>
      <p:pic>
        <p:nvPicPr>
          <p:cNvPr id="21511" name="图片 6">
            <a:extLst>
              <a:ext uri="{FF2B5EF4-FFF2-40B4-BE49-F238E27FC236}">
                <a16:creationId xmlns:a16="http://schemas.microsoft.com/office/drawing/2014/main" id="{E95F4698-183B-442F-A055-2018A1E36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02" y="2794175"/>
            <a:ext cx="2643187" cy="347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B5A593-A1C8-427F-A1DB-1F08F18D3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9" y="5427663"/>
            <a:ext cx="4968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C00000"/>
                </a:solidFill>
              </a:rPr>
              <a:t>每项新研究均需要重复过程，非常麻烦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6434210-E540-4A94-8AC7-782E83A1532F}"/>
              </a:ext>
            </a:extLst>
          </p:cNvPr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占位符 17">
            <a:extLst>
              <a:ext uri="{FF2B5EF4-FFF2-40B4-BE49-F238E27FC236}">
                <a16:creationId xmlns:a16="http://schemas.microsoft.com/office/drawing/2014/main" id="{1AD61475-C898-45B9-B404-6F90D12BA2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49718" y="0"/>
            <a:ext cx="454228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97005-BDB6-467C-B2F6-AA58285A28FB}"/>
              </a:ext>
            </a:extLst>
          </p:cNvPr>
          <p:cNvSpPr/>
          <p:nvPr/>
        </p:nvSpPr>
        <p:spPr>
          <a:xfrm>
            <a:off x="0" y="167072"/>
            <a:ext cx="314389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线性回归</a:t>
            </a:r>
            <a:endParaRPr lang="zh-CN" altLang="en-US" sz="3600" b="1" dirty="0">
              <a:solidFill>
                <a:srgbClr val="01988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B4FD67-FC37-4D88-80FD-93FC5AC0B77C}"/>
              </a:ext>
            </a:extLst>
          </p:cNvPr>
          <p:cNvSpPr/>
          <p:nvPr/>
        </p:nvSpPr>
        <p:spPr>
          <a:xfrm>
            <a:off x="205483" y="1315092"/>
            <a:ext cx="8989888" cy="52809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D57BFBBC-6A0A-4E03-BEED-6A7E95E26EF9}"/>
              </a:ext>
            </a:extLst>
          </p:cNvPr>
          <p:cNvSpPr txBox="1">
            <a:spLocks/>
          </p:cNvSpPr>
          <p:nvPr/>
        </p:nvSpPr>
        <p:spPr>
          <a:xfrm>
            <a:off x="310446" y="147810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两个参数的时候呢</a:t>
            </a:r>
            <a:r>
              <a:rPr lang="en-US" altLang="zh-TW" sz="2400" dirty="0">
                <a:solidFill>
                  <a:sysClr val="windowText" lastClr="000000"/>
                </a:solidFill>
                <a:latin typeface="新細明體" panose="02020500000000000000" pitchFamily="18" charset="-120"/>
              </a:rPr>
              <a:t>?</a:t>
            </a:r>
            <a:endParaRPr lang="zh-TW" altLang="en-US" sz="2400" dirty="0">
              <a:solidFill>
                <a:sysClr val="windowText" lastClr="000000"/>
              </a:solidFill>
              <a:latin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3">
                <a:extLst>
                  <a:ext uri="{FF2B5EF4-FFF2-40B4-BE49-F238E27FC236}">
                    <a16:creationId xmlns:a16="http://schemas.microsoft.com/office/drawing/2014/main" id="{F931ED54-CFF0-491D-A5C0-C2144D842F58}"/>
                  </a:ext>
                </a:extLst>
              </p:cNvPr>
              <p:cNvSpPr txBox="1"/>
              <p:nvPr/>
            </p:nvSpPr>
            <p:spPr>
              <a:xfrm>
                <a:off x="4424072" y="1478109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3">
                <a:extLst>
                  <a:ext uri="{FF2B5EF4-FFF2-40B4-BE49-F238E27FC236}">
                    <a16:creationId xmlns:a16="http://schemas.microsoft.com/office/drawing/2014/main" id="{F931ED54-CFF0-491D-A5C0-C2144D842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72" y="1478109"/>
                <a:ext cx="3324243" cy="509050"/>
              </a:xfrm>
              <a:prstGeom prst="rect">
                <a:avLst/>
              </a:prstGeom>
              <a:blipFill>
                <a:blip r:embed="rId3"/>
                <a:stretch>
                  <a:fillRect l="-917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4">
            <a:extLst>
              <a:ext uri="{FF2B5EF4-FFF2-40B4-BE49-F238E27FC236}">
                <a16:creationId xmlns:a16="http://schemas.microsoft.com/office/drawing/2014/main" id="{9C806B41-E511-4ED8-9338-DF7B653DAF85}"/>
              </a:ext>
            </a:extLst>
          </p:cNvPr>
          <p:cNvSpPr txBox="1"/>
          <p:nvPr/>
        </p:nvSpPr>
        <p:spPr>
          <a:xfrm>
            <a:off x="636123" y="2166251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(Randomly) Pick an initial value w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</a:t>
            </a:r>
            <a:r>
              <a:rPr kumimoji="0" lang="en-US" altLang="zh-TW" sz="24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5">
                <a:extLst>
                  <a:ext uri="{FF2B5EF4-FFF2-40B4-BE49-F238E27FC236}">
                    <a16:creationId xmlns:a16="http://schemas.microsoft.com/office/drawing/2014/main" id="{6C225FCA-1375-49AF-9639-16047AAEAD27}"/>
                  </a:ext>
                </a:extLst>
              </p:cNvPr>
              <p:cNvSpPr txBox="1"/>
              <p:nvPr/>
            </p:nvSpPr>
            <p:spPr>
              <a:xfrm>
                <a:off x="636123" y="2728380"/>
                <a:ext cx="7021273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文字方塊 5">
                <a:extLst>
                  <a:ext uri="{FF2B5EF4-FFF2-40B4-BE49-F238E27FC236}">
                    <a16:creationId xmlns:a16="http://schemas.microsoft.com/office/drawing/2014/main" id="{6C225FCA-1375-49AF-9639-16047AAEA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23" y="2728380"/>
                <a:ext cx="7021273" cy="635367"/>
              </a:xfrm>
              <a:prstGeom prst="rect">
                <a:avLst/>
              </a:prstGeom>
              <a:blipFill>
                <a:blip r:embed="rId4"/>
                <a:stretch>
                  <a:fillRect l="-1128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6">
                <a:extLst>
                  <a:ext uri="{FF2B5EF4-FFF2-40B4-BE49-F238E27FC236}">
                    <a16:creationId xmlns:a16="http://schemas.microsoft.com/office/drawing/2014/main" id="{1BF37A8F-6CF3-4688-B113-DC55568D4DE3}"/>
                  </a:ext>
                </a:extLst>
              </p:cNvPr>
              <p:cNvSpPr txBox="1"/>
              <p:nvPr/>
            </p:nvSpPr>
            <p:spPr>
              <a:xfrm>
                <a:off x="205483" y="3495420"/>
                <a:ext cx="414296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zh-TW" alt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" name="文字方塊 6">
                <a:extLst>
                  <a:ext uri="{FF2B5EF4-FFF2-40B4-BE49-F238E27FC236}">
                    <a16:creationId xmlns:a16="http://schemas.microsoft.com/office/drawing/2014/main" id="{1BF37A8F-6CF3-4688-B113-DC55568D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83" y="3495420"/>
                <a:ext cx="414296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7">
                <a:extLst>
                  <a:ext uri="{FF2B5EF4-FFF2-40B4-BE49-F238E27FC236}">
                    <a16:creationId xmlns:a16="http://schemas.microsoft.com/office/drawing/2014/main" id="{9AA88C97-9372-4AC4-A071-28720BC8D74A}"/>
                  </a:ext>
                </a:extLst>
              </p:cNvPr>
              <p:cNvSpPr txBox="1"/>
              <p:nvPr/>
            </p:nvSpPr>
            <p:spPr>
              <a:xfrm>
                <a:off x="636123" y="4486468"/>
                <a:ext cx="6184410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kumimoji="0" lang="en-US" altLang="zh-TW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1" name="文字方塊 7">
                <a:extLst>
                  <a:ext uri="{FF2B5EF4-FFF2-40B4-BE49-F238E27FC236}">
                    <a16:creationId xmlns:a16="http://schemas.microsoft.com/office/drawing/2014/main" id="{9AA88C97-9372-4AC4-A071-28720BC8D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23" y="4486468"/>
                <a:ext cx="6184410" cy="635367"/>
              </a:xfrm>
              <a:prstGeom prst="rect">
                <a:avLst/>
              </a:prstGeom>
              <a:blipFill>
                <a:blip r:embed="rId6"/>
                <a:stretch>
                  <a:fillRect l="-1281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12">
                <a:extLst>
                  <a:ext uri="{FF2B5EF4-FFF2-40B4-BE49-F238E27FC236}">
                    <a16:creationId xmlns:a16="http://schemas.microsoft.com/office/drawing/2014/main" id="{74A0353F-FEE2-4182-9B72-93A8773908CB}"/>
                  </a:ext>
                </a:extLst>
              </p:cNvPr>
              <p:cNvSpPr txBox="1"/>
              <p:nvPr/>
            </p:nvSpPr>
            <p:spPr>
              <a:xfrm>
                <a:off x="4075411" y="3531244"/>
                <a:ext cx="439477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zh-TW" alt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2" name="文字方塊 12">
                <a:extLst>
                  <a:ext uri="{FF2B5EF4-FFF2-40B4-BE49-F238E27FC236}">
                    <a16:creationId xmlns:a16="http://schemas.microsoft.com/office/drawing/2014/main" id="{74A0353F-FEE2-4182-9B72-93A877390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11" y="3531244"/>
                <a:ext cx="4394776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17">
                <a:extLst>
                  <a:ext uri="{FF2B5EF4-FFF2-40B4-BE49-F238E27FC236}">
                    <a16:creationId xmlns:a16="http://schemas.microsoft.com/office/drawing/2014/main" id="{06C8E349-35BB-4349-A8B0-8DAA0D5ABA23}"/>
                  </a:ext>
                </a:extLst>
              </p:cNvPr>
              <p:cNvSpPr txBox="1"/>
              <p:nvPr/>
            </p:nvSpPr>
            <p:spPr>
              <a:xfrm>
                <a:off x="205483" y="5361307"/>
                <a:ext cx="414296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zh-TW" alt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3" name="文字方塊 17">
                <a:extLst>
                  <a:ext uri="{FF2B5EF4-FFF2-40B4-BE49-F238E27FC236}">
                    <a16:creationId xmlns:a16="http://schemas.microsoft.com/office/drawing/2014/main" id="{06C8E349-35BB-4349-A8B0-8DAA0D5AB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83" y="5361307"/>
                <a:ext cx="4142969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18">
                <a:extLst>
                  <a:ext uri="{FF2B5EF4-FFF2-40B4-BE49-F238E27FC236}">
                    <a16:creationId xmlns:a16="http://schemas.microsoft.com/office/drawing/2014/main" id="{55C2B81C-6F37-4E98-A420-DE1CD80700DE}"/>
                  </a:ext>
                </a:extLst>
              </p:cNvPr>
              <p:cNvSpPr txBox="1"/>
              <p:nvPr/>
            </p:nvSpPr>
            <p:spPr>
              <a:xfrm>
                <a:off x="4075411" y="5380237"/>
                <a:ext cx="439477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zh-TW" alt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0" lang="en-US" altLang="zh-TW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TW" sz="2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4" name="文字方塊 18">
                <a:extLst>
                  <a:ext uri="{FF2B5EF4-FFF2-40B4-BE49-F238E27FC236}">
                    <a16:creationId xmlns:a16="http://schemas.microsoft.com/office/drawing/2014/main" id="{55C2B81C-6F37-4E98-A420-DE1CD8070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411" y="5380237"/>
                <a:ext cx="4394776" cy="793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3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6434210-E540-4A94-8AC7-782E83A1532F}"/>
              </a:ext>
            </a:extLst>
          </p:cNvPr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占位符 17">
            <a:extLst>
              <a:ext uri="{FF2B5EF4-FFF2-40B4-BE49-F238E27FC236}">
                <a16:creationId xmlns:a16="http://schemas.microsoft.com/office/drawing/2014/main" id="{1AD61475-C898-45B9-B404-6F90D12BA2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49718" y="0"/>
            <a:ext cx="454228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97005-BDB6-467C-B2F6-AA58285A28FB}"/>
              </a:ext>
            </a:extLst>
          </p:cNvPr>
          <p:cNvSpPr/>
          <p:nvPr/>
        </p:nvSpPr>
        <p:spPr>
          <a:xfrm>
            <a:off x="0" y="167072"/>
            <a:ext cx="314389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线性回归</a:t>
            </a:r>
            <a:endParaRPr lang="zh-CN" altLang="en-US" sz="3600" b="1" dirty="0">
              <a:solidFill>
                <a:srgbClr val="01988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B4FD67-FC37-4D88-80FD-93FC5AC0B77C}"/>
              </a:ext>
            </a:extLst>
          </p:cNvPr>
          <p:cNvSpPr/>
          <p:nvPr/>
        </p:nvSpPr>
        <p:spPr>
          <a:xfrm>
            <a:off x="205483" y="1315092"/>
            <a:ext cx="8989888" cy="52809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群組 3">
            <a:extLst>
              <a:ext uri="{FF2B5EF4-FFF2-40B4-BE49-F238E27FC236}">
                <a16:creationId xmlns:a16="http://schemas.microsoft.com/office/drawing/2014/main" id="{10A95176-81F3-4A50-97C4-BC99A5B2A03E}"/>
              </a:ext>
            </a:extLst>
          </p:cNvPr>
          <p:cNvGrpSpPr/>
          <p:nvPr/>
        </p:nvGrpSpPr>
        <p:grpSpPr>
          <a:xfrm>
            <a:off x="-10347" y="1053101"/>
            <a:ext cx="7092867" cy="5319650"/>
            <a:chOff x="706835" y="2011916"/>
            <a:chExt cx="6113826" cy="4585368"/>
          </a:xfrm>
        </p:grpSpPr>
        <p:pic>
          <p:nvPicPr>
            <p:cNvPr id="8" name="圖片 4">
              <a:extLst>
                <a:ext uri="{FF2B5EF4-FFF2-40B4-BE49-F238E27FC236}">
                  <a16:creationId xmlns:a16="http://schemas.microsoft.com/office/drawing/2014/main" id="{E899A903-FD28-444F-9FF6-5C33BE2F9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5">
                  <a:extLst>
                    <a:ext uri="{FF2B5EF4-FFF2-40B4-BE49-F238E27FC236}">
                      <a16:creationId xmlns:a16="http://schemas.microsoft.com/office/drawing/2014/main" id="{FACC5066-C48B-4D87-8760-4860ED525E3D}"/>
                    </a:ext>
                  </a:extLst>
                </p:cNvPr>
                <p:cNvSpPr txBox="1"/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blipFill>
                  <a:blip r:embed="rId4"/>
                  <a:stretch>
                    <a:fillRect l="-30000" r="-2750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6">
                  <a:extLst>
                    <a:ext uri="{FF2B5EF4-FFF2-40B4-BE49-F238E27FC236}">
                      <a16:creationId xmlns:a16="http://schemas.microsoft.com/office/drawing/2014/main" id="{C20C7B17-E86A-4360-84D2-6E1A75FF176B}"/>
                    </a:ext>
                  </a:extLst>
                </p:cNvPr>
                <p:cNvSpPr txBox="1"/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kumimoji="0" lang="zh-TW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blipFill>
                  <a:blip r:embed="rId5"/>
                  <a:stretch>
                    <a:fillRect l="-12000" r="-1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8">
            <a:extLst>
              <a:ext uri="{FF2B5EF4-FFF2-40B4-BE49-F238E27FC236}">
                <a16:creationId xmlns:a16="http://schemas.microsoft.com/office/drawing/2014/main" id="{286189A8-5BEE-478F-9EA8-801D357B3180}"/>
              </a:ext>
            </a:extLst>
          </p:cNvPr>
          <p:cNvSpPr/>
          <p:nvPr/>
        </p:nvSpPr>
        <p:spPr>
          <a:xfrm>
            <a:off x="1441718" y="4977901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" name="直線單箭頭接點 23">
            <a:extLst>
              <a:ext uri="{FF2B5EF4-FFF2-40B4-BE49-F238E27FC236}">
                <a16:creationId xmlns:a16="http://schemas.microsoft.com/office/drawing/2014/main" id="{28055FE2-983A-4E67-ACE9-0113D8E3B2BE}"/>
              </a:ext>
            </a:extLst>
          </p:cNvPr>
          <p:cNvCxnSpPr/>
          <p:nvPr/>
        </p:nvCxnSpPr>
        <p:spPr>
          <a:xfrm flipV="1">
            <a:off x="1584797" y="4066713"/>
            <a:ext cx="284326" cy="91845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橢圓 28">
            <a:extLst>
              <a:ext uri="{FF2B5EF4-FFF2-40B4-BE49-F238E27FC236}">
                <a16:creationId xmlns:a16="http://schemas.microsoft.com/office/drawing/2014/main" id="{B23423BA-83DD-460A-9D45-EC4138D4D6A8}"/>
              </a:ext>
            </a:extLst>
          </p:cNvPr>
          <p:cNvSpPr/>
          <p:nvPr/>
        </p:nvSpPr>
        <p:spPr>
          <a:xfrm>
            <a:off x="1818967" y="3862098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4" name="直線單箭頭接點 37">
            <a:extLst>
              <a:ext uri="{FF2B5EF4-FFF2-40B4-BE49-F238E27FC236}">
                <a16:creationId xmlns:a16="http://schemas.microsoft.com/office/drawing/2014/main" id="{CC74F535-3E59-482B-8E8E-6763BB50FACF}"/>
              </a:ext>
            </a:extLst>
          </p:cNvPr>
          <p:cNvCxnSpPr/>
          <p:nvPr/>
        </p:nvCxnSpPr>
        <p:spPr>
          <a:xfrm flipV="1">
            <a:off x="1985563" y="3551267"/>
            <a:ext cx="389681" cy="32331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橢圓 38">
            <a:extLst>
              <a:ext uri="{FF2B5EF4-FFF2-40B4-BE49-F238E27FC236}">
                <a16:creationId xmlns:a16="http://schemas.microsoft.com/office/drawing/2014/main" id="{1A2052E2-05C1-4F34-93EB-92D055B54B2E}"/>
              </a:ext>
            </a:extLst>
          </p:cNvPr>
          <p:cNvSpPr/>
          <p:nvPr/>
        </p:nvSpPr>
        <p:spPr>
          <a:xfrm>
            <a:off x="2313927" y="3418123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6" name="直線單箭頭接點 42">
            <a:extLst>
              <a:ext uri="{FF2B5EF4-FFF2-40B4-BE49-F238E27FC236}">
                <a16:creationId xmlns:a16="http://schemas.microsoft.com/office/drawing/2014/main" id="{32FC3D4F-3BAD-45E4-9FD4-4385A467CC8C}"/>
              </a:ext>
            </a:extLst>
          </p:cNvPr>
          <p:cNvCxnSpPr/>
          <p:nvPr/>
        </p:nvCxnSpPr>
        <p:spPr>
          <a:xfrm flipV="1">
            <a:off x="2530044" y="3437287"/>
            <a:ext cx="526048" cy="6140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44">
                <a:extLst>
                  <a:ext uri="{FF2B5EF4-FFF2-40B4-BE49-F238E27FC236}">
                    <a16:creationId xmlns:a16="http://schemas.microsoft.com/office/drawing/2014/main" id="{F206D96D-F274-47F0-8932-BEC44D7F3006}"/>
                  </a:ext>
                </a:extLst>
              </p:cNvPr>
              <p:cNvSpPr txBox="1"/>
              <p:nvPr/>
            </p:nvSpPr>
            <p:spPr>
              <a:xfrm>
                <a:off x="1584797" y="5086466"/>
                <a:ext cx="3909462" cy="461665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satMod val="103000"/>
                      <a:lumMod val="102000"/>
                      <a:tint val="94000"/>
                    </a:sysClr>
                  </a:gs>
                  <a:gs pos="50000">
                    <a:sysClr val="windowText" lastClr="000000">
                      <a:satMod val="110000"/>
                      <a:lumMod val="100000"/>
                      <a:shade val="100000"/>
                    </a:sysClr>
                  </a:gs>
                  <a:gs pos="100000">
                    <a:sysClr val="windowText" lastClr="000000">
                      <a:lumMod val="99000"/>
                      <a:satMod val="120000"/>
                      <a:shade val="78000"/>
                    </a:sys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文字方塊 44">
                <a:extLst>
                  <a:ext uri="{FF2B5EF4-FFF2-40B4-BE49-F238E27FC236}">
                    <a16:creationId xmlns:a16="http://schemas.microsoft.com/office/drawing/2014/main" id="{F206D96D-F274-47F0-8932-BEC44D7F3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797" y="5086466"/>
                <a:ext cx="390946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46">
                <a:extLst>
                  <a:ext uri="{FF2B5EF4-FFF2-40B4-BE49-F238E27FC236}">
                    <a16:creationId xmlns:a16="http://schemas.microsoft.com/office/drawing/2014/main" id="{9767CDF1-EE9C-4BDE-A503-31EB435B9BA3}"/>
                  </a:ext>
                </a:extLst>
              </p:cNvPr>
              <p:cNvSpPr txBox="1"/>
              <p:nvPr/>
            </p:nvSpPr>
            <p:spPr>
              <a:xfrm>
                <a:off x="2146010" y="4446523"/>
                <a:ext cx="3715331" cy="461665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satMod val="103000"/>
                      <a:lumMod val="102000"/>
                      <a:tint val="94000"/>
                    </a:srgbClr>
                  </a:gs>
                  <a:gs pos="50000">
                    <a:srgbClr val="FFC000">
                      <a:satMod val="110000"/>
                      <a:lumMod val="100000"/>
                      <a:shade val="100000"/>
                    </a:srgbClr>
                  </a:gs>
                  <a:gs pos="100000">
                    <a:srgbClr val="FFC00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(−</m:t>
                    </m:r>
                    <m:r>
                      <a:rPr kumimoji="0" lang="zh-TW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kumimoji="0" lang="en-US" altLang="zh-TW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zh-TW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0" lang="en-US" altLang="zh-TW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kumimoji="0" lang="en-US" altLang="zh-TW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文字方塊 46">
                <a:extLst>
                  <a:ext uri="{FF2B5EF4-FFF2-40B4-BE49-F238E27FC236}">
                    <a16:creationId xmlns:a16="http://schemas.microsoft.com/office/drawing/2014/main" id="{9767CDF1-EE9C-4BDE-A503-31EB435B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10" y="4446523"/>
                <a:ext cx="371533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9">
            <a:extLst>
              <a:ext uri="{FF2B5EF4-FFF2-40B4-BE49-F238E27FC236}">
                <a16:creationId xmlns:a16="http://schemas.microsoft.com/office/drawing/2014/main" id="{6CA4DDEF-A25C-4B5D-A178-EA4EA594BC30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1726960" y="4446523"/>
            <a:ext cx="419050" cy="230833"/>
          </a:xfrm>
          <a:prstGeom prst="straightConnector1">
            <a:avLst/>
          </a:prstGeom>
          <a:noFill/>
          <a:ln w="571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文字方塊 17">
            <a:extLst>
              <a:ext uri="{FF2B5EF4-FFF2-40B4-BE49-F238E27FC236}">
                <a16:creationId xmlns:a16="http://schemas.microsoft.com/office/drawing/2014/main" id="{E47D02A4-6A4B-4A5C-B7A3-8EF923DDFF27}"/>
              </a:ext>
            </a:extLst>
          </p:cNvPr>
          <p:cNvSpPr txBox="1"/>
          <p:nvPr/>
        </p:nvSpPr>
        <p:spPr>
          <a:xfrm>
            <a:off x="5472243" y="3096167"/>
            <a:ext cx="2066897" cy="830997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Color: Value of Loss L(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w,b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)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52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6434210-E540-4A94-8AC7-782E83A1532F}"/>
              </a:ext>
            </a:extLst>
          </p:cNvPr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占位符 17">
            <a:extLst>
              <a:ext uri="{FF2B5EF4-FFF2-40B4-BE49-F238E27FC236}">
                <a16:creationId xmlns:a16="http://schemas.microsoft.com/office/drawing/2014/main" id="{1AD61475-C898-45B9-B404-6F90D12BA2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49718" y="0"/>
            <a:ext cx="454228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A97005-BDB6-467C-B2F6-AA58285A28FB}"/>
              </a:ext>
            </a:extLst>
          </p:cNvPr>
          <p:cNvSpPr/>
          <p:nvPr/>
        </p:nvSpPr>
        <p:spPr>
          <a:xfrm>
            <a:off x="0" y="167072"/>
            <a:ext cx="314389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400" b="1" dirty="0">
                <a:solidFill>
                  <a:srgbClr val="01988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线性回归</a:t>
            </a:r>
            <a:endParaRPr lang="zh-CN" altLang="en-US" sz="3600" b="1" dirty="0">
              <a:solidFill>
                <a:srgbClr val="01988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B4FD67-FC37-4D88-80FD-93FC5AC0B77C}"/>
              </a:ext>
            </a:extLst>
          </p:cNvPr>
          <p:cNvSpPr/>
          <p:nvPr/>
        </p:nvSpPr>
        <p:spPr>
          <a:xfrm>
            <a:off x="205483" y="1315092"/>
            <a:ext cx="8989888" cy="52809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42FC52-E724-4B7F-A37B-E6FB573BF65F}"/>
              </a:ext>
            </a:extLst>
          </p:cNvPr>
          <p:cNvSpPr txBox="1">
            <a:spLocks/>
          </p:cNvSpPr>
          <p:nvPr/>
        </p:nvSpPr>
        <p:spPr>
          <a:xfrm>
            <a:off x="456745" y="1311695"/>
            <a:ext cx="8171076" cy="522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70C0"/>
              </a:buClr>
              <a:buFont typeface="Wingdings" panose="05000000000000000000" pitchFamily="2" charset="2"/>
              <a:buChar char="n"/>
              <a:defRPr sz="2800" b="1" kern="1200" cap="none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 sz="2400" kern="1200" cap="none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none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none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none" baseline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线性函数不存在局部最优值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ysClr val="windowText" lastClr="0000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Loss function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是一个凸函数</a:t>
            </a:r>
          </a:p>
        </p:txBody>
      </p:sp>
      <p:grpSp>
        <p:nvGrpSpPr>
          <p:cNvPr id="8" name="群組 16">
            <a:extLst>
              <a:ext uri="{FF2B5EF4-FFF2-40B4-BE49-F238E27FC236}">
                <a16:creationId xmlns:a16="http://schemas.microsoft.com/office/drawing/2014/main" id="{37A8C9F9-5DF2-494B-BB6D-931AACBD3D3D}"/>
              </a:ext>
            </a:extLst>
          </p:cNvPr>
          <p:cNvGrpSpPr/>
          <p:nvPr/>
        </p:nvGrpSpPr>
        <p:grpSpPr>
          <a:xfrm>
            <a:off x="926808" y="2721660"/>
            <a:ext cx="3828947" cy="2987766"/>
            <a:chOff x="114404" y="2251401"/>
            <a:chExt cx="5773763" cy="4505325"/>
          </a:xfrm>
        </p:grpSpPr>
        <p:pic>
          <p:nvPicPr>
            <p:cNvPr id="9" name="圖片 3">
              <a:extLst>
                <a:ext uri="{FF2B5EF4-FFF2-40B4-BE49-F238E27FC236}">
                  <a16:creationId xmlns:a16="http://schemas.microsoft.com/office/drawing/2014/main" id="{F7F34A94-9519-490E-886B-783A3FF5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192" y="2251401"/>
              <a:ext cx="5514975" cy="4505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4">
                  <a:extLst>
                    <a:ext uri="{FF2B5EF4-FFF2-40B4-BE49-F238E27FC236}">
                      <a16:creationId xmlns:a16="http://schemas.microsoft.com/office/drawing/2014/main" id="{F578A4CA-7387-4F01-97EB-44772A5FFEA8}"/>
                    </a:ext>
                  </a:extLst>
                </p:cNvPr>
                <p:cNvSpPr txBox="1"/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30000" b="-42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5">
                  <a:extLst>
                    <a:ext uri="{FF2B5EF4-FFF2-40B4-BE49-F238E27FC236}">
                      <a16:creationId xmlns:a16="http://schemas.microsoft.com/office/drawing/2014/main" id="{DDDD0449-61BF-42E7-94B2-E2467C8937EB}"/>
                    </a:ext>
                  </a:extLst>
                </p:cNvPr>
                <p:cNvSpPr txBox="1"/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6">
                  <a:extLst>
                    <a:ext uri="{FF2B5EF4-FFF2-40B4-BE49-F238E27FC236}">
                      <a16:creationId xmlns:a16="http://schemas.microsoft.com/office/drawing/2014/main" id="{7C810CF6-9CD1-4C7C-BEE5-4B5610D0AE76}"/>
                    </a:ext>
                  </a:extLst>
                </p:cNvPr>
                <p:cNvSpPr txBox="1"/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TW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橢圓 7">
              <a:extLst>
                <a:ext uri="{FF2B5EF4-FFF2-40B4-BE49-F238E27FC236}">
                  <a16:creationId xmlns:a16="http://schemas.microsoft.com/office/drawing/2014/main" id="{E60D0AFB-E08B-45E4-97A1-BF0510DC7856}"/>
                </a:ext>
              </a:extLst>
            </p:cNvPr>
            <p:cNvSpPr/>
            <p:nvPr/>
          </p:nvSpPr>
          <p:spPr>
            <a:xfrm>
              <a:off x="2365886" y="3390296"/>
              <a:ext cx="171366" cy="171366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4" name="直線單箭頭接點 8">
              <a:extLst>
                <a:ext uri="{FF2B5EF4-FFF2-40B4-BE49-F238E27FC236}">
                  <a16:creationId xmlns:a16="http://schemas.microsoft.com/office/drawing/2014/main" id="{37981401-101F-422B-A3E6-1A95590336DF}"/>
                </a:ext>
              </a:extLst>
            </p:cNvPr>
            <p:cNvCxnSpPr/>
            <p:nvPr/>
          </p:nvCxnSpPr>
          <p:spPr>
            <a:xfrm flipH="1">
              <a:off x="4070548" y="4332706"/>
              <a:ext cx="123496" cy="31088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線單箭頭接點 9">
              <a:extLst>
                <a:ext uri="{FF2B5EF4-FFF2-40B4-BE49-F238E27FC236}">
                  <a16:creationId xmlns:a16="http://schemas.microsoft.com/office/drawing/2014/main" id="{41556165-954D-428E-AED8-9E48AF98C765}"/>
                </a:ext>
              </a:extLst>
            </p:cNvPr>
            <p:cNvCxnSpPr/>
            <p:nvPr/>
          </p:nvCxnSpPr>
          <p:spPr>
            <a:xfrm>
              <a:off x="2457119" y="4001294"/>
              <a:ext cx="40066" cy="28732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直線單箭頭接點 10">
              <a:extLst>
                <a:ext uri="{FF2B5EF4-FFF2-40B4-BE49-F238E27FC236}">
                  <a16:creationId xmlns:a16="http://schemas.microsoft.com/office/drawing/2014/main" id="{05DD2590-3956-4B8D-AEAC-1775CA5CF616}"/>
                </a:ext>
              </a:extLst>
            </p:cNvPr>
            <p:cNvCxnSpPr/>
            <p:nvPr/>
          </p:nvCxnSpPr>
          <p:spPr>
            <a:xfrm>
              <a:off x="2478009" y="4293789"/>
              <a:ext cx="37251" cy="254361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直線單箭頭接點 11">
              <a:extLst>
                <a:ext uri="{FF2B5EF4-FFF2-40B4-BE49-F238E27FC236}">
                  <a16:creationId xmlns:a16="http://schemas.microsoft.com/office/drawing/2014/main" id="{7B742013-1C3E-437F-A202-71193A8B0AD0}"/>
                </a:ext>
              </a:extLst>
            </p:cNvPr>
            <p:cNvCxnSpPr/>
            <p:nvPr/>
          </p:nvCxnSpPr>
          <p:spPr>
            <a:xfrm>
              <a:off x="2515260" y="4548150"/>
              <a:ext cx="68788" cy="27178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橢圓 12">
              <a:extLst>
                <a:ext uri="{FF2B5EF4-FFF2-40B4-BE49-F238E27FC236}">
                  <a16:creationId xmlns:a16="http://schemas.microsoft.com/office/drawing/2014/main" id="{CBA71070-7094-45F6-B149-C8BA72BC3C49}"/>
                </a:ext>
              </a:extLst>
            </p:cNvPr>
            <p:cNvSpPr/>
            <p:nvPr/>
          </p:nvSpPr>
          <p:spPr>
            <a:xfrm>
              <a:off x="4108671" y="4202936"/>
              <a:ext cx="171366" cy="171366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19" name="直線單箭頭接點 13">
              <a:extLst>
                <a:ext uri="{FF2B5EF4-FFF2-40B4-BE49-F238E27FC236}">
                  <a16:creationId xmlns:a16="http://schemas.microsoft.com/office/drawing/2014/main" id="{FF0D2AD3-A444-42A6-A0A4-576C6A2A1874}"/>
                </a:ext>
              </a:extLst>
            </p:cNvPr>
            <p:cNvCxnSpPr/>
            <p:nvPr/>
          </p:nvCxnSpPr>
          <p:spPr>
            <a:xfrm>
              <a:off x="2436981" y="3514068"/>
              <a:ext cx="0" cy="48722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直線單箭頭接點 14">
              <a:extLst>
                <a:ext uri="{FF2B5EF4-FFF2-40B4-BE49-F238E27FC236}">
                  <a16:creationId xmlns:a16="http://schemas.microsoft.com/office/drawing/2014/main" id="{31F458CB-A83F-44B9-9125-A61A8440D56B}"/>
                </a:ext>
              </a:extLst>
            </p:cNvPr>
            <p:cNvCxnSpPr/>
            <p:nvPr/>
          </p:nvCxnSpPr>
          <p:spPr>
            <a:xfrm flipH="1">
              <a:off x="3967720" y="4657575"/>
              <a:ext cx="102828" cy="17461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線單箭頭接點 15">
              <a:extLst>
                <a:ext uri="{FF2B5EF4-FFF2-40B4-BE49-F238E27FC236}">
                  <a16:creationId xmlns:a16="http://schemas.microsoft.com/office/drawing/2014/main" id="{2ACA2232-F969-4E46-B44B-8D273DD1D4EF}"/>
                </a:ext>
              </a:extLst>
            </p:cNvPr>
            <p:cNvCxnSpPr/>
            <p:nvPr/>
          </p:nvCxnSpPr>
          <p:spPr>
            <a:xfrm flipH="1">
              <a:off x="3881445" y="4815940"/>
              <a:ext cx="102828" cy="17461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2" name="文字方塊 30">
            <a:extLst>
              <a:ext uri="{FF2B5EF4-FFF2-40B4-BE49-F238E27FC236}">
                <a16:creationId xmlns:a16="http://schemas.microsoft.com/office/drawing/2014/main" id="{9CE627CE-8DF4-4656-BAA4-3197904AD357}"/>
              </a:ext>
            </a:extLst>
          </p:cNvPr>
          <p:cNvSpPr txBox="1"/>
          <p:nvPr/>
        </p:nvSpPr>
        <p:spPr>
          <a:xfrm>
            <a:off x="1462239" y="5637631"/>
            <a:ext cx="3350240" cy="523220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Stuck at local minima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88A5BB1-CC71-4878-89A1-32D3B801B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286" y="3336533"/>
            <a:ext cx="3495238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2ABCAC88-CD88-416E-B335-AF3A9B0B3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人工智能前沿技术</a:t>
            </a:r>
            <a:r>
              <a:rPr lang="en-US" altLang="zh-CN"/>
              <a:t>——</a:t>
            </a:r>
            <a:r>
              <a:rPr lang="zh-CN" altLang="en-US"/>
              <a:t>机器学习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85A6F6-1F2C-42D8-9D82-D9A4E153E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346" y="1478294"/>
            <a:ext cx="11661105" cy="5379706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降低成本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机器学习技术</a:t>
            </a:r>
            <a:endParaRPr lang="en-US" altLang="zh-CN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zh-CN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zh-CN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zh-CN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zh-CN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zh-CN" sz="2000" dirty="0">
                <a:sym typeface="Wingdings" panose="05000000000000000000" pitchFamily="2" charset="2"/>
              </a:rPr>
              <a:t> </a:t>
            </a:r>
            <a:r>
              <a:rPr lang="zh-CN" altLang="en-US" sz="2900" dirty="0">
                <a:sym typeface="Wingdings" panose="05000000000000000000" pitchFamily="2" charset="2"/>
              </a:rPr>
              <a:t>人类专家只需阅读 </a:t>
            </a:r>
            <a:r>
              <a:rPr lang="en-US" altLang="zh-CN" sz="2900" dirty="0">
                <a:sym typeface="Wingdings" panose="05000000000000000000" pitchFamily="2" charset="2"/>
              </a:rPr>
              <a:t>50 </a:t>
            </a:r>
            <a:r>
              <a:rPr lang="zh-CN" altLang="en-US" sz="2900" dirty="0">
                <a:sym typeface="Wingdings" panose="05000000000000000000" pitchFamily="2" charset="2"/>
              </a:rPr>
              <a:t>篇摘要，系统的自动筛选精度就达到</a:t>
            </a:r>
            <a:r>
              <a:rPr lang="en-US" altLang="zh-CN" sz="2900" dirty="0">
                <a:sym typeface="Wingdings" panose="05000000000000000000" pitchFamily="2" charset="2"/>
              </a:rPr>
              <a:t>93%</a:t>
            </a:r>
          </a:p>
          <a:p>
            <a:pPr>
              <a:defRPr/>
            </a:pPr>
            <a:r>
              <a:rPr lang="zh-CN" altLang="en-US" sz="2900" dirty="0">
                <a:sym typeface="Wingdings" panose="05000000000000000000" pitchFamily="2" charset="2"/>
              </a:rPr>
              <a:t> 人类专家阅读</a:t>
            </a:r>
            <a:r>
              <a:rPr lang="en-US" altLang="zh-CN" sz="2900" dirty="0">
                <a:sym typeface="Wingdings" panose="05000000000000000000" pitchFamily="2" charset="2"/>
              </a:rPr>
              <a:t>1,000</a:t>
            </a:r>
            <a:r>
              <a:rPr lang="zh-CN" altLang="en-US" sz="2900" dirty="0">
                <a:sym typeface="Wingdings" panose="05000000000000000000" pitchFamily="2" charset="2"/>
              </a:rPr>
              <a:t>篇摘要，则系统的自动筛选敏感度达到</a:t>
            </a:r>
            <a:r>
              <a:rPr lang="en-US" altLang="zh-CN" sz="2900" dirty="0">
                <a:sym typeface="Wingdings" panose="05000000000000000000" pitchFamily="2" charset="2"/>
              </a:rPr>
              <a:t>95%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9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（人类专家以前需要阅读</a:t>
            </a:r>
            <a:r>
              <a:rPr lang="en-US" altLang="zh-CN" sz="29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33,000</a:t>
            </a:r>
            <a:r>
              <a:rPr lang="zh-CN" altLang="en-US" sz="29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篇摘要才能获得此效果）</a:t>
            </a:r>
            <a:endParaRPr lang="zh-CN" altLang="en-US" sz="29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3557" name="图片 5">
            <a:extLst>
              <a:ext uri="{FF2B5EF4-FFF2-40B4-BE49-F238E27FC236}">
                <a16:creationId xmlns:a16="http://schemas.microsoft.com/office/drawing/2014/main" id="{9094D097-6A36-438D-A969-A0393910E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969" y="2364581"/>
            <a:ext cx="1690688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大括号 6">
            <a:extLst>
              <a:ext uri="{FF2B5EF4-FFF2-40B4-BE49-F238E27FC236}">
                <a16:creationId xmlns:a16="http://schemas.microsoft.com/office/drawing/2014/main" id="{9361E9F3-31E1-4A35-BAAA-AF96A2D9DFF7}"/>
              </a:ext>
            </a:extLst>
          </p:cNvPr>
          <p:cNvSpPr>
            <a:spLocks/>
          </p:cNvSpPr>
          <p:nvPr/>
        </p:nvSpPr>
        <p:spPr bwMode="auto">
          <a:xfrm>
            <a:off x="4961732" y="3325313"/>
            <a:ext cx="360362" cy="526459"/>
          </a:xfrm>
          <a:prstGeom prst="rightBrace">
            <a:avLst>
              <a:gd name="adj1" fmla="val 832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25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C1D725F-10BE-4945-94D0-26BE49BEACD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61733" y="2601118"/>
            <a:ext cx="1368425" cy="142875"/>
          </a:xfrm>
          <a:prstGeom prst="straightConnector1">
            <a:avLst/>
          </a:prstGeom>
          <a:noFill/>
          <a:ln w="15875" algn="ctr">
            <a:solidFill>
              <a:srgbClr val="0099FF"/>
            </a:solidFill>
            <a:round/>
            <a:headEnd/>
            <a:tailEnd type="triangle" w="med" len="med"/>
          </a:ln>
        </p:spPr>
      </p:cxn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2A67A719-A1D4-47B3-9B06-6118E54F51EF}"/>
              </a:ext>
            </a:extLst>
          </p:cNvPr>
          <p:cNvSpPr/>
          <p:nvPr/>
        </p:nvSpPr>
        <p:spPr bwMode="auto">
          <a:xfrm>
            <a:off x="6442869" y="2436017"/>
            <a:ext cx="2808288" cy="738188"/>
          </a:xfrm>
          <a:prstGeom prst="flowChartProcess">
            <a:avLst/>
          </a:prstGeom>
          <a:ln>
            <a:headEnd/>
            <a:tailEnd type="triangl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邀请专家阅读少量摘要，标记“有关”或“无关”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CDD26D0B-9B1B-4BB7-A014-02900F81FE57}"/>
              </a:ext>
            </a:extLst>
          </p:cNvPr>
          <p:cNvSpPr/>
          <p:nvPr/>
        </p:nvSpPr>
        <p:spPr bwMode="auto">
          <a:xfrm>
            <a:off x="7698582" y="3200046"/>
            <a:ext cx="215900" cy="561094"/>
          </a:xfrm>
          <a:prstGeom prst="downArrow">
            <a:avLst/>
          </a:prstGeom>
          <a:ln>
            <a:headEnd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500">
              <a:latin typeface="Arial" pitchFamily="34" charset="0"/>
            </a:endParaRPr>
          </a:p>
        </p:txBody>
      </p:sp>
      <p:sp>
        <p:nvSpPr>
          <p:cNvPr id="12" name="流程图: 磁盘 11">
            <a:extLst>
              <a:ext uri="{FF2B5EF4-FFF2-40B4-BE49-F238E27FC236}">
                <a16:creationId xmlns:a16="http://schemas.microsoft.com/office/drawing/2014/main" id="{38BB033F-204D-49DA-B658-1904B9D89CE0}"/>
              </a:ext>
            </a:extLst>
          </p:cNvPr>
          <p:cNvSpPr/>
          <p:nvPr/>
        </p:nvSpPr>
        <p:spPr bwMode="auto">
          <a:xfrm>
            <a:off x="7115969" y="3834606"/>
            <a:ext cx="1430338" cy="871537"/>
          </a:xfrm>
          <a:prstGeom prst="flowChartMagneticDisk">
            <a:avLst/>
          </a:prstGeom>
          <a:ln>
            <a:headEnd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000" dirty="0">
                <a:latin typeface="Arial" pitchFamily="34" charset="0"/>
              </a:rPr>
              <a:t>分类模型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54A42518-57A6-4024-B944-EB2617A6B4A2}"/>
              </a:ext>
            </a:extLst>
          </p:cNvPr>
          <p:cNvSpPr/>
          <p:nvPr/>
        </p:nvSpPr>
        <p:spPr bwMode="auto">
          <a:xfrm rot="5400000">
            <a:off x="5990432" y="3944912"/>
            <a:ext cx="304800" cy="585834"/>
          </a:xfrm>
          <a:prstGeom prst="downArrow">
            <a:avLst/>
          </a:prstGeom>
          <a:ln>
            <a:headEnd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500">
              <a:latin typeface="Arial" pitchFamily="34" charset="0"/>
            </a:endParaRP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1CCFFC2C-ED1D-4436-95F2-A0B1247553B1}"/>
              </a:ext>
            </a:extLst>
          </p:cNvPr>
          <p:cNvSpPr/>
          <p:nvPr/>
        </p:nvSpPr>
        <p:spPr bwMode="auto">
          <a:xfrm>
            <a:off x="5385595" y="3642518"/>
            <a:ext cx="1700213" cy="404813"/>
          </a:xfrm>
          <a:prstGeom prst="flowChartProcess">
            <a:avLst/>
          </a:prstGeom>
          <a:ln w="12700">
            <a:headEnd/>
            <a:tailEnd type="triangl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预测是否有关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A7B7819A-CF59-484D-AC17-05FA580436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人工智能前沿技术</a:t>
            </a:r>
            <a:r>
              <a:rPr lang="en-US" altLang="zh-CN"/>
              <a:t>——</a:t>
            </a:r>
            <a:r>
              <a:rPr lang="zh-CN" altLang="en-US"/>
              <a:t>机器学习</a:t>
            </a:r>
          </a:p>
        </p:txBody>
      </p:sp>
      <p:sp>
        <p:nvSpPr>
          <p:cNvPr id="24579" name="内容占位符 2">
            <a:extLst>
              <a:ext uri="{FF2B5EF4-FFF2-40B4-BE49-F238E27FC236}">
                <a16:creationId xmlns:a16="http://schemas.microsoft.com/office/drawing/2014/main" id="{13BC7C67-2074-40D4-BE81-526CAD6C9C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机器学习过程</a:t>
            </a:r>
          </a:p>
        </p:txBody>
      </p:sp>
      <p:sp>
        <p:nvSpPr>
          <p:cNvPr id="5" name="流程图: 磁盘 4">
            <a:extLst>
              <a:ext uri="{FF2B5EF4-FFF2-40B4-BE49-F238E27FC236}">
                <a16:creationId xmlns:a16="http://schemas.microsoft.com/office/drawing/2014/main" id="{632D36DB-48F4-43C6-822D-D3E676F763A4}"/>
              </a:ext>
            </a:extLst>
          </p:cNvPr>
          <p:cNvSpPr/>
          <p:nvPr/>
        </p:nvSpPr>
        <p:spPr bwMode="auto">
          <a:xfrm>
            <a:off x="3575050" y="2060576"/>
            <a:ext cx="1225550" cy="849313"/>
          </a:xfrm>
          <a:prstGeom prst="flowChartMagneticDisk">
            <a:avLst/>
          </a:prstGeom>
          <a:ln>
            <a:headEnd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dirty="0">
                <a:latin typeface="Arial" pitchFamily="34" charset="0"/>
              </a:rPr>
              <a:t>Data</a:t>
            </a:r>
            <a:endParaRPr lang="zh-CN" altLang="en-US" sz="2000" dirty="0">
              <a:latin typeface="Arial" pitchFamily="34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B277C0D-131A-4BB0-8042-14010DF802D2}"/>
              </a:ext>
            </a:extLst>
          </p:cNvPr>
          <p:cNvGraphicFramePr>
            <a:graphicFrameLocks noGrp="1"/>
          </p:cNvGraphicFramePr>
          <p:nvPr/>
        </p:nvGraphicFramePr>
        <p:xfrm>
          <a:off x="1919289" y="3500438"/>
          <a:ext cx="4681535" cy="2895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6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3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3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8779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症状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症状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症状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症状</a:t>
                      </a:r>
                      <a:r>
                        <a:rPr lang="en-US" altLang="zh-CN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病因</a:t>
                      </a:r>
                    </a:p>
                  </a:txBody>
                  <a:tcPr marL="91460" marR="914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2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咳嗽</a:t>
                      </a: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流涕</a:t>
                      </a: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打喷嚏</a:t>
                      </a: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鼻塞</a:t>
                      </a: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感冒</a:t>
                      </a:r>
                    </a:p>
                  </a:txBody>
                  <a:tcPr marL="91460" marR="914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184"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月经停止</a:t>
                      </a:r>
                      <a:endParaRPr lang="zh-CN" altLang="en-US" sz="1600" b="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乳房刺痛、膨胀和瘙痒感</a:t>
                      </a:r>
                      <a:endParaRPr lang="zh-CN" altLang="en-US" sz="1600" b="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恶心、呕吐</a:t>
                      </a:r>
                      <a:endParaRPr lang="zh-CN" altLang="en-US" sz="1600" b="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容易疲倦</a:t>
                      </a:r>
                      <a:endParaRPr lang="zh-CN" altLang="en-US" sz="1600" b="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怀孕</a:t>
                      </a:r>
                    </a:p>
                  </a:txBody>
                  <a:tcPr marL="91460" marR="914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5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上腹痛</a:t>
                      </a: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腹胀</a:t>
                      </a: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恶心</a:t>
                      </a: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食欲不振</a:t>
                      </a: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胃炎</a:t>
                      </a:r>
                    </a:p>
                  </a:txBody>
                  <a:tcPr marL="91460" marR="914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981"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  <a:cs typeface="+mn-cs"/>
                        </a:rPr>
                        <a:t>咽部异物感</a:t>
                      </a:r>
                      <a:endParaRPr lang="zh-CN" altLang="en-US" sz="1600" b="0" dirty="0"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咽部干燥灼热</a:t>
                      </a: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咽部轻微疼痛</a:t>
                      </a: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晨起轻微咳嗽</a:t>
                      </a:r>
                    </a:p>
                  </a:txBody>
                  <a:tcPr marL="91460" marR="91460"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咽炎</a:t>
                      </a:r>
                    </a:p>
                  </a:txBody>
                  <a:tcPr marL="91460" marR="914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箭头: 上 6">
            <a:extLst>
              <a:ext uri="{FF2B5EF4-FFF2-40B4-BE49-F238E27FC236}">
                <a16:creationId xmlns:a16="http://schemas.microsoft.com/office/drawing/2014/main" id="{C643168B-2ACE-40DF-9EB2-745AA7388F28}"/>
              </a:ext>
            </a:extLst>
          </p:cNvPr>
          <p:cNvSpPr/>
          <p:nvPr/>
        </p:nvSpPr>
        <p:spPr bwMode="auto">
          <a:xfrm>
            <a:off x="4152900" y="2896835"/>
            <a:ext cx="215900" cy="561094"/>
          </a:xfrm>
          <a:prstGeom prst="upArrow">
            <a:avLst/>
          </a:prstGeom>
          <a:ln>
            <a:headEnd/>
            <a:tailEnd type="triangl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500">
              <a:latin typeface="Arial" pitchFamily="34" charset="0"/>
            </a:endParaRPr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F344ACB5-5F39-4892-8A64-8881C915FD91}"/>
              </a:ext>
            </a:extLst>
          </p:cNvPr>
          <p:cNvSpPr/>
          <p:nvPr/>
        </p:nvSpPr>
        <p:spPr bwMode="auto">
          <a:xfrm rot="5400000">
            <a:off x="6483351" y="2254597"/>
            <a:ext cx="233362" cy="566042"/>
          </a:xfrm>
          <a:prstGeom prst="upArrow">
            <a:avLst/>
          </a:prstGeom>
          <a:ln>
            <a:headEnd/>
            <a:tailEnd type="triangl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500">
              <a:latin typeface="Arial" pitchFamily="34" charset="0"/>
            </a:endParaRPr>
          </a:p>
        </p:txBody>
      </p:sp>
      <p:sp>
        <p:nvSpPr>
          <p:cNvPr id="9" name="流程图: 磁盘 8">
            <a:extLst>
              <a:ext uri="{FF2B5EF4-FFF2-40B4-BE49-F238E27FC236}">
                <a16:creationId xmlns:a16="http://schemas.microsoft.com/office/drawing/2014/main" id="{977990C5-A5DC-44DF-BBA5-CCD5E511EF86}"/>
              </a:ext>
            </a:extLst>
          </p:cNvPr>
          <p:cNvSpPr/>
          <p:nvPr/>
        </p:nvSpPr>
        <p:spPr bwMode="auto">
          <a:xfrm>
            <a:off x="8256588" y="2052485"/>
            <a:ext cx="1223962" cy="865494"/>
          </a:xfrm>
          <a:prstGeom prst="flowChartMagneticDisk">
            <a:avLst/>
          </a:prstGeom>
          <a:ln>
            <a:headEnd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000" dirty="0">
                <a:latin typeface="Arial" pitchFamily="34" charset="0"/>
              </a:rPr>
              <a:t>模型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D500C6-69A5-4B8D-9C5A-B35DA8BC8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325" y="1196976"/>
            <a:ext cx="25923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决策树、贝叶斯网络、支持向量机、神经网络模型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624" name="文本框 10">
            <a:extLst>
              <a:ext uri="{FF2B5EF4-FFF2-40B4-BE49-F238E27FC236}">
                <a16:creationId xmlns:a16="http://schemas.microsoft.com/office/drawing/2014/main" id="{4A406A83-5F0C-40D9-861A-8EC287814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75" y="2078038"/>
            <a:ext cx="819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训练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F1F683-F4EC-4541-AD43-7F40C78485E8}"/>
              </a:ext>
            </a:extLst>
          </p:cNvPr>
          <p:cNvSpPr txBox="1"/>
          <p:nvPr/>
        </p:nvSpPr>
        <p:spPr>
          <a:xfrm>
            <a:off x="7104063" y="3487738"/>
            <a:ext cx="1439862" cy="6461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新数据样本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（症状）</a:t>
            </a: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38D1B749-15F9-4FB2-BD26-CACB4C55ABC1}"/>
              </a:ext>
            </a:extLst>
          </p:cNvPr>
          <p:cNvSpPr/>
          <p:nvPr/>
        </p:nvSpPr>
        <p:spPr bwMode="auto">
          <a:xfrm rot="3172316">
            <a:off x="8120857" y="2946326"/>
            <a:ext cx="149225" cy="546250"/>
          </a:xfrm>
          <a:prstGeom prst="upArrow">
            <a:avLst/>
          </a:prstGeom>
          <a:ln>
            <a:headEnd/>
            <a:tailEnd type="triangl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500">
              <a:latin typeface="Arial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31DB5F-88C9-4218-BE60-611756A21E9B}"/>
              </a:ext>
            </a:extLst>
          </p:cNvPr>
          <p:cNvSpPr txBox="1"/>
          <p:nvPr/>
        </p:nvSpPr>
        <p:spPr>
          <a:xfrm>
            <a:off x="9170989" y="3625850"/>
            <a:ext cx="719137" cy="3698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病因</a:t>
            </a: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4454CA90-7FB7-4292-8F93-96C359076A55}"/>
              </a:ext>
            </a:extLst>
          </p:cNvPr>
          <p:cNvSpPr/>
          <p:nvPr/>
        </p:nvSpPr>
        <p:spPr bwMode="auto">
          <a:xfrm rot="7741559">
            <a:off x="9405939" y="2989981"/>
            <a:ext cx="147637" cy="546250"/>
          </a:xfrm>
          <a:prstGeom prst="upArrow">
            <a:avLst/>
          </a:prstGeom>
          <a:ln>
            <a:headEnd/>
            <a:tailEnd type="triangl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500">
              <a:latin typeface="Arial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9871168-DCCD-45BC-AB7A-2129883DBF08}"/>
              </a:ext>
            </a:extLst>
          </p:cNvPr>
          <p:cNvSpPr/>
          <p:nvPr/>
        </p:nvSpPr>
        <p:spPr bwMode="auto">
          <a:xfrm>
            <a:off x="5087938" y="2628959"/>
            <a:ext cx="1046162" cy="1031759"/>
          </a:xfrm>
          <a:prstGeom prst="ellipse">
            <a:avLst/>
          </a:prstGeom>
          <a:ln>
            <a:headEnd/>
            <a:tailEnd type="triangl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latin typeface="Arial" pitchFamily="34" charset="0"/>
              </a:rPr>
              <a:t>标记类别</a:t>
            </a: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46D825BA-8064-4220-8E24-A5B6D7605582}"/>
              </a:ext>
            </a:extLst>
          </p:cNvPr>
          <p:cNvSpPr/>
          <p:nvPr/>
        </p:nvSpPr>
        <p:spPr bwMode="auto">
          <a:xfrm>
            <a:off x="7254876" y="5174825"/>
            <a:ext cx="2498725" cy="521553"/>
          </a:xfrm>
          <a:prstGeom prst="flowChartProcess">
            <a:avLst/>
          </a:prstGeom>
          <a:gradFill>
            <a:gsLst>
              <a:gs pos="0">
                <a:srgbClr val="FA2E2E"/>
              </a:gs>
              <a:gs pos="35000">
                <a:srgbClr val="F7625B"/>
              </a:gs>
              <a:gs pos="100000">
                <a:srgbClr val="FEDAD8"/>
              </a:gs>
            </a:gsLst>
          </a:gradFill>
          <a:ln>
            <a:headEnd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500" dirty="0">
                <a:latin typeface="Arial" pitchFamily="34" charset="0"/>
              </a:rPr>
              <a:t>有监督学习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_DSC4801.jpg">
            <a:extLst>
              <a:ext uri="{FF2B5EF4-FFF2-40B4-BE49-F238E27FC236}">
                <a16:creationId xmlns:a16="http://schemas.microsoft.com/office/drawing/2014/main" id="{19E4EF48-1748-495F-ACA7-53CB8495AD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45590" y="1336014"/>
            <a:ext cx="3017746" cy="45562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78821B8-5463-42DA-92F6-67FC0515BC47}"/>
              </a:ext>
            </a:extLst>
          </p:cNvPr>
          <p:cNvSpPr/>
          <p:nvPr/>
        </p:nvSpPr>
        <p:spPr>
          <a:xfrm>
            <a:off x="0" y="-46921"/>
            <a:ext cx="12192000" cy="834231"/>
          </a:xfrm>
          <a:prstGeom prst="rect">
            <a:avLst/>
          </a:prstGeom>
          <a:solidFill>
            <a:srgbClr val="F3C5D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A057D7E-D25C-416A-A5DB-DE3D680AF447}"/>
              </a:ext>
            </a:extLst>
          </p:cNvPr>
          <p:cNvSpPr txBox="1">
            <a:spLocks/>
          </p:cNvSpPr>
          <p:nvPr/>
        </p:nvSpPr>
        <p:spPr>
          <a:xfrm>
            <a:off x="383459" y="36033"/>
            <a:ext cx="5051570" cy="630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b="1" dirty="0"/>
              <a:t>机器学习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95E236-1367-4886-849B-8D1C97BAA6B9}"/>
              </a:ext>
            </a:extLst>
          </p:cNvPr>
          <p:cNvSpPr/>
          <p:nvPr/>
        </p:nvSpPr>
        <p:spPr>
          <a:xfrm>
            <a:off x="7012368" y="1872802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srgbClr val="222222"/>
                </a:solidFill>
                <a:ea typeface="新細明體" panose="02020500000000000000" pitchFamily="18" charset="-120"/>
              </a:rPr>
              <a:t>“monkey”</a:t>
            </a:r>
            <a:endParaRPr lang="zh-TW" altLang="en-US" sz="2400" dirty="0">
              <a:solidFill>
                <a:prstClr val="black"/>
              </a:solidFill>
              <a:latin typeface="Tw Cen MT" panose="020B0602020104020603"/>
              <a:ea typeface="新細明體" panose="02020500000000000000" pitchFamily="18" charset="-120"/>
            </a:endParaRPr>
          </a:p>
        </p:txBody>
      </p:sp>
      <p:pic>
        <p:nvPicPr>
          <p:cNvPr id="20" name="圖片 22">
            <a:extLst>
              <a:ext uri="{FF2B5EF4-FFF2-40B4-BE49-F238E27FC236}">
                <a16:creationId xmlns:a16="http://schemas.microsoft.com/office/drawing/2014/main" id="{07E65DE6-05DC-4E99-8CE5-AC8A245E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112" y="1619344"/>
            <a:ext cx="931280" cy="1051432"/>
          </a:xfrm>
          <a:prstGeom prst="rect">
            <a:avLst/>
          </a:prstGeom>
        </p:spPr>
      </p:pic>
      <p:pic>
        <p:nvPicPr>
          <p:cNvPr id="22" name="圖片 23">
            <a:extLst>
              <a:ext uri="{FF2B5EF4-FFF2-40B4-BE49-F238E27FC236}">
                <a16:creationId xmlns:a16="http://schemas.microsoft.com/office/drawing/2014/main" id="{E56E96A7-FAA5-46D5-8D4B-7CFB685E9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112" y="2876119"/>
            <a:ext cx="899978" cy="1075096"/>
          </a:xfrm>
          <a:prstGeom prst="rect">
            <a:avLst/>
          </a:prstGeom>
        </p:spPr>
      </p:pic>
      <p:sp>
        <p:nvSpPr>
          <p:cNvPr id="23" name="文字方塊 24">
            <a:extLst>
              <a:ext uri="{FF2B5EF4-FFF2-40B4-BE49-F238E27FC236}">
                <a16:creationId xmlns:a16="http://schemas.microsoft.com/office/drawing/2014/main" id="{627A5D13-895D-4EA0-9AD5-2D2BC068E73E}"/>
              </a:ext>
            </a:extLst>
          </p:cNvPr>
          <p:cNvSpPr txBox="1"/>
          <p:nvPr/>
        </p:nvSpPr>
        <p:spPr>
          <a:xfrm>
            <a:off x="7030306" y="3221391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Tw Cen MT" panose="020B0602020104020603"/>
                <a:ea typeface="新細明體" panose="02020500000000000000" pitchFamily="18" charset="-120"/>
              </a:rPr>
              <a:t>“cat”</a:t>
            </a:r>
            <a:endParaRPr lang="zh-TW" altLang="en-US" sz="2400" dirty="0">
              <a:solidFill>
                <a:prstClr val="black"/>
              </a:solidFill>
              <a:latin typeface="Tw Cen MT" panose="020B0602020104020603"/>
              <a:ea typeface="新細明體" panose="02020500000000000000" pitchFamily="18" charset="-120"/>
            </a:endParaRPr>
          </a:p>
        </p:txBody>
      </p:sp>
      <p:sp>
        <p:nvSpPr>
          <p:cNvPr id="24" name="文字方塊 25">
            <a:extLst>
              <a:ext uri="{FF2B5EF4-FFF2-40B4-BE49-F238E27FC236}">
                <a16:creationId xmlns:a16="http://schemas.microsoft.com/office/drawing/2014/main" id="{91895B0B-096C-4D9A-83B6-7F7980BBC0A3}"/>
              </a:ext>
            </a:extLst>
          </p:cNvPr>
          <p:cNvSpPr txBox="1"/>
          <p:nvPr/>
        </p:nvSpPr>
        <p:spPr>
          <a:xfrm>
            <a:off x="7042392" y="451666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>
                <a:solidFill>
                  <a:prstClr val="black"/>
                </a:solidFill>
                <a:latin typeface="Tw Cen MT" panose="020B0602020104020603"/>
                <a:ea typeface="新細明體" panose="02020500000000000000" pitchFamily="18" charset="-120"/>
              </a:rPr>
              <a:t>“dog”</a:t>
            </a:r>
            <a:endParaRPr lang="zh-TW" altLang="en-US" sz="2400" dirty="0">
              <a:solidFill>
                <a:prstClr val="black"/>
              </a:solidFill>
              <a:latin typeface="Tw Cen MT" panose="020B0602020104020603"/>
              <a:ea typeface="新細明體" panose="02020500000000000000" pitchFamily="18" charset="-120"/>
            </a:endParaRPr>
          </a:p>
        </p:txBody>
      </p:sp>
      <p:pic>
        <p:nvPicPr>
          <p:cNvPr id="25" name="圖片 26">
            <a:extLst>
              <a:ext uri="{FF2B5EF4-FFF2-40B4-BE49-F238E27FC236}">
                <a16:creationId xmlns:a16="http://schemas.microsoft.com/office/drawing/2014/main" id="{B13AC800-F5F5-402C-9D03-959EADCB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613" y="4156558"/>
            <a:ext cx="915693" cy="1181883"/>
          </a:xfrm>
          <a:prstGeom prst="rect">
            <a:avLst/>
          </a:prstGeom>
        </p:spPr>
      </p:pic>
      <p:pic>
        <p:nvPicPr>
          <p:cNvPr id="26" name="圖片 3">
            <a:extLst>
              <a:ext uri="{FF2B5EF4-FFF2-40B4-BE49-F238E27FC236}">
                <a16:creationId xmlns:a16="http://schemas.microsoft.com/office/drawing/2014/main" id="{1F84929E-77DD-417F-B4C2-FB57BA216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65812" y="1924757"/>
            <a:ext cx="1323975" cy="2247900"/>
          </a:xfrm>
          <a:prstGeom prst="rect">
            <a:avLst/>
          </a:prstGeom>
        </p:spPr>
      </p:pic>
      <p:sp>
        <p:nvSpPr>
          <p:cNvPr id="27" name="文字方塊 14">
            <a:extLst>
              <a:ext uri="{FF2B5EF4-FFF2-40B4-BE49-F238E27FC236}">
                <a16:creationId xmlns:a16="http://schemas.microsoft.com/office/drawing/2014/main" id="{587B0229-C841-44FE-97B8-DBAFEE12961B}"/>
              </a:ext>
            </a:extLst>
          </p:cNvPr>
          <p:cNvSpPr txBox="1"/>
          <p:nvPr/>
        </p:nvSpPr>
        <p:spPr>
          <a:xfrm>
            <a:off x="-52090" y="3702552"/>
            <a:ext cx="297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800" dirty="0">
                <a:solidFill>
                  <a:prstClr val="black"/>
                </a:solidFill>
                <a:latin typeface="Tw Cen MT" panose="020B0602020104020603"/>
                <a:ea typeface="新細明體" panose="02020500000000000000" pitchFamily="18" charset="-120"/>
              </a:rPr>
              <a:t>This is “cat”</a:t>
            </a:r>
            <a:endParaRPr lang="zh-TW" altLang="en-US" sz="2800" dirty="0">
              <a:solidFill>
                <a:prstClr val="black"/>
              </a:solidFill>
              <a:latin typeface="Tw Cen MT" panose="020B0602020104020603"/>
              <a:ea typeface="新細明體" panose="02020500000000000000" pitchFamily="18" charset="-120"/>
            </a:endParaRPr>
          </a:p>
        </p:txBody>
      </p:sp>
      <p:sp>
        <p:nvSpPr>
          <p:cNvPr id="28" name="文字方塊 15">
            <a:extLst>
              <a:ext uri="{FF2B5EF4-FFF2-40B4-BE49-F238E27FC236}">
                <a16:creationId xmlns:a16="http://schemas.microsoft.com/office/drawing/2014/main" id="{54F90CB9-2A73-498E-A0CB-A535EBD782FF}"/>
              </a:ext>
            </a:extLst>
          </p:cNvPr>
          <p:cNvSpPr txBox="1"/>
          <p:nvPr/>
        </p:nvSpPr>
        <p:spPr>
          <a:xfrm>
            <a:off x="5669449" y="5449756"/>
            <a:ext cx="2683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Tw Cen MT" panose="020B0602020104020603"/>
                <a:ea typeface="新細明體" panose="02020500000000000000" pitchFamily="18" charset="-120"/>
              </a:rPr>
              <a:t>A large amount of images</a:t>
            </a:r>
            <a:endParaRPr lang="zh-TW" altLang="en-US" sz="2400" dirty="0">
              <a:solidFill>
                <a:prstClr val="black"/>
              </a:solidFill>
              <a:latin typeface="Tw Cen MT" panose="020B0602020104020603"/>
              <a:ea typeface="新細明體" panose="02020500000000000000" pitchFamily="18" charset="-120"/>
            </a:endParaRPr>
          </a:p>
        </p:txBody>
      </p:sp>
      <p:sp>
        <p:nvSpPr>
          <p:cNvPr id="29" name="文字方塊 16">
            <a:extLst>
              <a:ext uri="{FF2B5EF4-FFF2-40B4-BE49-F238E27FC236}">
                <a16:creationId xmlns:a16="http://schemas.microsoft.com/office/drawing/2014/main" id="{E0E1DFA7-10DA-4C01-9D81-6068FBC193F7}"/>
              </a:ext>
            </a:extLst>
          </p:cNvPr>
          <p:cNvSpPr txBox="1"/>
          <p:nvPr/>
        </p:nvSpPr>
        <p:spPr>
          <a:xfrm>
            <a:off x="1417994" y="5140883"/>
            <a:ext cx="2949952" cy="830997"/>
          </a:xfrm>
          <a:prstGeom prst="rect">
            <a:avLst/>
          </a:prstGeom>
          <a:solidFill>
            <a:srgbClr val="4BCAAD">
              <a:lumMod val="20000"/>
              <a:lumOff val="80000"/>
            </a:srgb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</a:rPr>
              <a:t>编写了一个学习型程序模型</a:t>
            </a:r>
            <a:endParaRPr kumimoji="0" lang="zh-TW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新細明體" panose="02020500000000000000" pitchFamily="18" charset="-120"/>
            </a:endParaRPr>
          </a:p>
        </p:txBody>
      </p:sp>
      <p:cxnSp>
        <p:nvCxnSpPr>
          <p:cNvPr id="30" name="直線單箭頭接點 18">
            <a:extLst>
              <a:ext uri="{FF2B5EF4-FFF2-40B4-BE49-F238E27FC236}">
                <a16:creationId xmlns:a16="http://schemas.microsoft.com/office/drawing/2014/main" id="{86A24C41-3105-4E24-BB84-5311012DD3AB}"/>
              </a:ext>
            </a:extLst>
          </p:cNvPr>
          <p:cNvCxnSpPr/>
          <p:nvPr/>
        </p:nvCxnSpPr>
        <p:spPr>
          <a:xfrm flipH="1" flipV="1">
            <a:off x="3999675" y="4172657"/>
            <a:ext cx="0" cy="980253"/>
          </a:xfrm>
          <a:prstGeom prst="straightConnector1">
            <a:avLst/>
          </a:prstGeom>
          <a:noFill/>
          <a:ln w="38100" cap="flat" cmpd="sng" algn="ctr">
            <a:solidFill>
              <a:srgbClr val="000005"/>
            </a:solidFill>
            <a:prstDash val="solid"/>
            <a:tailEnd type="triangle"/>
          </a:ln>
          <a:effectLst/>
        </p:spPr>
      </p:cxnSp>
      <p:sp>
        <p:nvSpPr>
          <p:cNvPr id="31" name="弧形箭號 (下彎) 19">
            <a:extLst>
              <a:ext uri="{FF2B5EF4-FFF2-40B4-BE49-F238E27FC236}">
                <a16:creationId xmlns:a16="http://schemas.microsoft.com/office/drawing/2014/main" id="{30855343-4F99-4F8A-AD99-935289E298B2}"/>
              </a:ext>
            </a:extLst>
          </p:cNvPr>
          <p:cNvSpPr/>
          <p:nvPr/>
        </p:nvSpPr>
        <p:spPr>
          <a:xfrm rot="1607239">
            <a:off x="2143887" y="1536477"/>
            <a:ext cx="1498166" cy="700748"/>
          </a:xfrm>
          <a:prstGeom prst="curvedDownArrow">
            <a:avLst/>
          </a:prstGeom>
          <a:solidFill>
            <a:srgbClr val="2FA3EE"/>
          </a:solidFill>
          <a:ln w="15875" cap="flat" cmpd="sng" algn="ctr">
            <a:solidFill>
              <a:srgbClr val="2FA3E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弧形箭號 (下彎) 20">
            <a:extLst>
              <a:ext uri="{FF2B5EF4-FFF2-40B4-BE49-F238E27FC236}">
                <a16:creationId xmlns:a16="http://schemas.microsoft.com/office/drawing/2014/main" id="{58729207-F9E9-48DF-807B-7729B462B79E}"/>
              </a:ext>
            </a:extLst>
          </p:cNvPr>
          <p:cNvSpPr/>
          <p:nvPr/>
        </p:nvSpPr>
        <p:spPr>
          <a:xfrm rot="9648183">
            <a:off x="2204480" y="3974900"/>
            <a:ext cx="1488693" cy="738243"/>
          </a:xfrm>
          <a:prstGeom prst="curvedDownArrow">
            <a:avLst/>
          </a:prstGeom>
          <a:solidFill>
            <a:srgbClr val="2FA3EE"/>
          </a:solidFill>
          <a:ln w="15875" cap="flat" cmpd="sng" algn="ctr">
            <a:solidFill>
              <a:srgbClr val="2FA3E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17">
            <a:extLst>
              <a:ext uri="{FF2B5EF4-FFF2-40B4-BE49-F238E27FC236}">
                <a16:creationId xmlns:a16="http://schemas.microsoft.com/office/drawing/2014/main" id="{78090BF7-F8BA-48EF-82CE-9E3EE8A98B4E}"/>
              </a:ext>
            </a:extLst>
          </p:cNvPr>
          <p:cNvSpPr txBox="1"/>
          <p:nvPr/>
        </p:nvSpPr>
        <p:spPr>
          <a:xfrm>
            <a:off x="3773156" y="1546880"/>
            <a:ext cx="2099418" cy="461665"/>
          </a:xfrm>
          <a:prstGeom prst="rect">
            <a:avLst/>
          </a:prstGeom>
          <a:solidFill>
            <a:srgbClr val="A35DD1">
              <a:lumMod val="20000"/>
              <a:lumOff val="80000"/>
            </a:srgbClr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新細明體" panose="02020500000000000000" pitchFamily="18" charset="-120"/>
              </a:rPr>
              <a:t>Learning ......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新細明體" panose="02020500000000000000" pitchFamily="18" charset="-120"/>
            </a:endParaRPr>
          </a:p>
        </p:txBody>
      </p:sp>
      <p:pic>
        <p:nvPicPr>
          <p:cNvPr id="34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E132051C-B771-4171-BD27-0A5D83B4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5" y="2103635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BB29A3F-A1B8-412A-A873-65977B6BC3D6}"/>
              </a:ext>
            </a:extLst>
          </p:cNvPr>
          <p:cNvSpPr/>
          <p:nvPr/>
        </p:nvSpPr>
        <p:spPr>
          <a:xfrm>
            <a:off x="9312205" y="10274"/>
            <a:ext cx="2908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模板</a:t>
            </a:r>
            <a:r>
              <a:rPr lang="en-US" altLang="zh-CN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by</a:t>
            </a:r>
            <a:r>
              <a:rPr lang="zh-CN" altLang="en-US" sz="1400" dirty="0">
                <a:solidFill>
                  <a:srgbClr val="FF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北京大学官方微信微博团队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359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3" grpId="0"/>
      <p:bldP spid="24" grpId="0"/>
      <p:bldP spid="27" grpId="0"/>
      <p:bldP spid="28" grpId="0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2607</Words>
  <Application>Microsoft Office PowerPoint</Application>
  <PresentationFormat>宽屏</PresentationFormat>
  <Paragraphs>612</Paragraphs>
  <Slides>62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83" baseType="lpstr">
      <vt:lpstr>Microsoft JhengHei Light</vt:lpstr>
      <vt:lpstr>新細明體</vt:lpstr>
      <vt:lpstr>等线</vt:lpstr>
      <vt:lpstr>方正粗宋简体</vt:lpstr>
      <vt:lpstr>方正清刻本悦宋简体</vt:lpstr>
      <vt:lpstr>黑体</vt:lpstr>
      <vt:lpstr>华文仿宋</vt:lpstr>
      <vt:lpstr>华文楷体</vt:lpstr>
      <vt:lpstr>楷体</vt:lpstr>
      <vt:lpstr>宋体</vt:lpstr>
      <vt:lpstr>Microsoft YaHei</vt:lpstr>
      <vt:lpstr>Microsoft YaHei</vt:lpstr>
      <vt:lpstr>Arial</vt:lpstr>
      <vt:lpstr>Calibri</vt:lpstr>
      <vt:lpstr>Cambria Math</vt:lpstr>
      <vt:lpstr>Times New Roman</vt:lpstr>
      <vt:lpstr>Tw Cen MT</vt:lpstr>
      <vt:lpstr>Wingdings</vt:lpstr>
      <vt:lpstr>Office Theme</vt:lpstr>
      <vt:lpstr>Office 主题​​</vt:lpstr>
      <vt:lpstr>方程式</vt:lpstr>
      <vt:lpstr>PowerPoint 演示文稿</vt:lpstr>
      <vt:lpstr>机器学习</vt:lpstr>
      <vt:lpstr>人工智能系统的技术架构</vt:lpstr>
      <vt:lpstr>PowerPoint 演示文稿</vt:lpstr>
      <vt:lpstr>PowerPoint 演示文稿</vt:lpstr>
      <vt:lpstr>人工智能前沿技术——机器学习</vt:lpstr>
      <vt:lpstr>人工智能前沿技术——机器学习</vt:lpstr>
      <vt:lpstr>人工智能前沿技术——机器学习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回归</vt:lpstr>
      <vt:lpstr>机器学习</vt:lpstr>
      <vt:lpstr>分类</vt:lpstr>
      <vt:lpstr>二分类</vt:lpstr>
      <vt:lpstr>多分类</vt:lpstr>
      <vt:lpstr>机器学习</vt:lpstr>
      <vt:lpstr>Classification – Deep Learning深度学习</vt:lpstr>
      <vt:lpstr>Machine learning</vt:lpstr>
      <vt:lpstr>Semi-supervised Learning 半监督学习</vt:lpstr>
      <vt:lpstr>Machine learning</vt:lpstr>
      <vt:lpstr>Transfer Learning 迁移学习</vt:lpstr>
      <vt:lpstr>Machine learning</vt:lpstr>
      <vt:lpstr>Unsupervised Learning 无监督学习</vt:lpstr>
      <vt:lpstr>Unsupervised Learning</vt:lpstr>
      <vt:lpstr>Unsupervised Learning</vt:lpstr>
      <vt:lpstr>Machine learning</vt:lpstr>
      <vt:lpstr>Structured Learning - Beyond Classification</vt:lpstr>
      <vt:lpstr>Machine learning</vt:lpstr>
      <vt:lpstr>Supervised v.s. Reinforcement（增强学习）</vt:lpstr>
      <vt:lpstr>Supervised v.s. Reinforcement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Artemis Huang</dc:creator>
  <cp:lastModifiedBy>wlchen</cp:lastModifiedBy>
  <cp:revision>227</cp:revision>
  <dcterms:created xsi:type="dcterms:W3CDTF">2019-03-29T04:42:47Z</dcterms:created>
  <dcterms:modified xsi:type="dcterms:W3CDTF">2021-11-24T13:54:20Z</dcterms:modified>
</cp:coreProperties>
</file>